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5" r:id="rId2"/>
    <p:sldId id="348" r:id="rId3"/>
    <p:sldId id="353" r:id="rId4"/>
    <p:sldId id="345" r:id="rId5"/>
    <p:sldId id="332" r:id="rId6"/>
    <p:sldId id="355" r:id="rId7"/>
    <p:sldId id="344" r:id="rId8"/>
    <p:sldId id="343" r:id="rId9"/>
    <p:sldId id="338" r:id="rId10"/>
    <p:sldId id="346" r:id="rId11"/>
    <p:sldId id="333" r:id="rId12"/>
    <p:sldId id="341" r:id="rId13"/>
    <p:sldId id="340" r:id="rId14"/>
    <p:sldId id="352" r:id="rId15"/>
    <p:sldId id="337" r:id="rId16"/>
    <p:sldId id="356" r:id="rId17"/>
    <p:sldId id="336" r:id="rId18"/>
    <p:sldId id="342" r:id="rId19"/>
    <p:sldId id="350" r:id="rId20"/>
    <p:sldId id="351" r:id="rId21"/>
    <p:sldId id="334" r:id="rId22"/>
    <p:sldId id="335" r:id="rId23"/>
    <p:sldId id="357" r:id="rId24"/>
    <p:sldId id="339" r:id="rId25"/>
    <p:sldId id="349"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5">
          <p15:clr>
            <a:srgbClr val="A4A3A4"/>
          </p15:clr>
        </p15:guide>
        <p15:guide id="2" pos="468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B4"/>
    <a:srgbClr val="003741"/>
    <a:srgbClr val="6AB650"/>
    <a:srgbClr val="F07814"/>
    <a:srgbClr val="E89E00"/>
    <a:srgbClr val="CED9E5"/>
    <a:srgbClr val="00373E"/>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6" autoAdjust="0"/>
    <p:restoredTop sz="79388" autoAdjust="0"/>
  </p:normalViewPr>
  <p:slideViewPr>
    <p:cSldViewPr snapToGrid="0">
      <p:cViewPr>
        <p:scale>
          <a:sx n="88" d="100"/>
          <a:sy n="88" d="100"/>
        </p:scale>
        <p:origin x="880" y="440"/>
      </p:cViewPr>
      <p:guideLst>
        <p:guide orient="horz" pos="2845"/>
        <p:guide pos="4683"/>
      </p:guideLst>
    </p:cSldViewPr>
  </p:slideViewPr>
  <p:outlineViewPr>
    <p:cViewPr>
      <p:scale>
        <a:sx n="33" d="100"/>
        <a:sy n="33" d="100"/>
      </p:scale>
      <p:origin x="0" y="0"/>
    </p:cViewPr>
  </p:outlineViewPr>
  <p:notesTextViewPr>
    <p:cViewPr>
      <p:scale>
        <a:sx n="75" d="100"/>
        <a:sy n="75" d="100"/>
      </p:scale>
      <p:origin x="0" y="0"/>
    </p:cViewPr>
  </p:notesTextViewPr>
  <p:notesViewPr>
    <p:cSldViewPr snapToGrid="0" snapToObjects="1" showGuides="1">
      <p:cViewPr>
        <p:scale>
          <a:sx n="147" d="100"/>
          <a:sy n="147" d="100"/>
        </p:scale>
        <p:origin x="2040" y="15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459EA-9E68-4B15-ADD3-336A8DAC671A}" type="datetimeFigureOut">
              <a:rPr lang="nl-NL" smtClean="0"/>
              <a:t>28-06-2021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A1BD9-1485-432A-A1B9-E1F7C6F58217}" type="slidenum">
              <a:rPr lang="nl-NL" smtClean="0"/>
              <a:t>‹#›</a:t>
            </a:fld>
            <a:endParaRPr lang="nl-NL"/>
          </a:p>
        </p:txBody>
      </p:sp>
    </p:spTree>
    <p:extLst>
      <p:ext uri="{BB962C8B-B14F-4D97-AF65-F5344CB8AC3E}">
        <p14:creationId xmlns:p14="http://schemas.microsoft.com/office/powerpoint/2010/main" val="260811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presentation of my Master's thesis, in lieu of a defense. I'll be presenting my master's thesis titled Towards Open-Source MRI data: Defacing and Sharpness estimation. </a:t>
            </a:r>
          </a:p>
        </p:txBody>
      </p:sp>
      <p:sp>
        <p:nvSpPr>
          <p:cNvPr id="4" name="Slide Number Placeholder 3"/>
          <p:cNvSpPr>
            <a:spLocks noGrp="1"/>
          </p:cNvSpPr>
          <p:nvPr>
            <p:ph type="sldNum" sz="quarter" idx="5"/>
          </p:nvPr>
        </p:nvSpPr>
        <p:spPr/>
        <p:txBody>
          <a:bodyPr/>
          <a:lstStyle/>
          <a:p>
            <a:fld id="{BE8A1BD9-1485-432A-A1B9-E1F7C6F58217}" type="slidenum">
              <a:rPr lang="nl-NL" smtClean="0"/>
              <a:t>1</a:t>
            </a:fld>
            <a:endParaRPr lang="nl-NL"/>
          </a:p>
        </p:txBody>
      </p:sp>
    </p:spTree>
    <p:extLst>
      <p:ext uri="{BB962C8B-B14F-4D97-AF65-F5344CB8AC3E}">
        <p14:creationId xmlns:p14="http://schemas.microsoft.com/office/powerpoint/2010/main" val="30780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images are noisy, as is their background. The dilation defacing removed the background, thus changing the inherent properties of the image. TO remedy this, Gaussian noise was simulated and added to the background. For this, a ring was selected from the last slice of k-space. The outside of this slice was theorized to not contain any signal, and thus only noise. The standard deviation was calculated from this ring and from that, new Gaussian noise was generated. The edges of this noise were smoothed to again facilitate a smooth transition between the defaced image and the added noise.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10</a:t>
            </a:fld>
            <a:endParaRPr lang="nl-NL"/>
          </a:p>
        </p:txBody>
      </p:sp>
    </p:spTree>
    <p:extLst>
      <p:ext uri="{BB962C8B-B14F-4D97-AF65-F5344CB8AC3E}">
        <p14:creationId xmlns:p14="http://schemas.microsoft.com/office/powerpoint/2010/main" val="2678197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Freesurfer</a:t>
            </a:r>
            <a:r>
              <a:rPr lang="en-US" dirty="0"/>
              <a:t> defacing proved insufficient for most </a:t>
            </a:r>
            <a:r>
              <a:rPr lang="en-US" dirty="0" err="1"/>
              <a:t>sobjects</a:t>
            </a:r>
            <a:r>
              <a:rPr lang="en-US" dirty="0"/>
              <a:t>, removing the inner parts of the face but leaving a silhouette behind, thus making facial reconstruction possible. The method also removed parts of the brain which were corrected by use of the brain mask.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11</a:t>
            </a:fld>
            <a:endParaRPr lang="nl-NL"/>
          </a:p>
        </p:txBody>
      </p:sp>
    </p:spTree>
    <p:extLst>
      <p:ext uri="{BB962C8B-B14F-4D97-AF65-F5344CB8AC3E}">
        <p14:creationId xmlns:p14="http://schemas.microsoft.com/office/powerpoint/2010/main" val="3716453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a:t>
            </a:r>
            <a:r>
              <a:rPr lang="en-US" dirty="0" err="1"/>
              <a:t>Freesurfer</a:t>
            </a:r>
            <a:r>
              <a:rPr lang="en-US" dirty="0"/>
              <a:t> defacing proved insufficient, we turned to another method: Dilation. This proved to remove the face nicely, as can be seen for all planes here. The eyes partially remain but this is not enough for identification. </a:t>
            </a:r>
          </a:p>
          <a:p>
            <a:endParaRPr lang="en-US" dirty="0"/>
          </a:p>
          <a:p>
            <a:r>
              <a:rPr lang="en-US" dirty="0"/>
              <a:t>This </a:t>
            </a:r>
            <a:r>
              <a:rPr lang="en-US" dirty="0" err="1"/>
              <a:t>generalises</a:t>
            </a:r>
            <a:r>
              <a:rPr lang="en-US" dirty="0"/>
              <a:t> well for all subjects, so the same kernel size and number of iterations </a:t>
            </a:r>
            <a:r>
              <a:rPr lang="en-US" dirty="0" err="1"/>
              <a:t>sufice</a:t>
            </a:r>
            <a:r>
              <a:rPr lang="en-US" dirty="0"/>
              <a:t>. </a:t>
            </a:r>
          </a:p>
        </p:txBody>
      </p:sp>
      <p:sp>
        <p:nvSpPr>
          <p:cNvPr id="4" name="Slide Number Placeholder 3"/>
          <p:cNvSpPr>
            <a:spLocks noGrp="1"/>
          </p:cNvSpPr>
          <p:nvPr>
            <p:ph type="sldNum" sz="quarter" idx="5"/>
          </p:nvPr>
        </p:nvSpPr>
        <p:spPr/>
        <p:txBody>
          <a:bodyPr/>
          <a:lstStyle/>
          <a:p>
            <a:fld id="{BE8A1BD9-1485-432A-A1B9-E1F7C6F58217}" type="slidenum">
              <a:rPr lang="nl-NL" smtClean="0"/>
              <a:t>12</a:t>
            </a:fld>
            <a:endParaRPr lang="nl-NL"/>
          </a:p>
        </p:txBody>
      </p:sp>
    </p:spTree>
    <p:extLst>
      <p:ext uri="{BB962C8B-B14F-4D97-AF65-F5344CB8AC3E}">
        <p14:creationId xmlns:p14="http://schemas.microsoft.com/office/powerpoint/2010/main" val="194639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noise, background noise was sampled from both the original and defaced image and the standard deviation was compared. This </a:t>
            </a:r>
            <a:r>
              <a:rPr lang="en-US" dirty="0" err="1"/>
              <a:t>showeed</a:t>
            </a:r>
            <a:r>
              <a:rPr lang="en-US" dirty="0"/>
              <a:t> an overestimation of 47.5\%. </a:t>
            </a:r>
          </a:p>
          <a:p>
            <a:endParaRPr lang="en-US" dirty="0"/>
          </a:p>
          <a:p>
            <a:r>
              <a:rPr lang="en-US" dirty="0"/>
              <a:t>This was similar for all echo times. </a:t>
            </a:r>
          </a:p>
        </p:txBody>
      </p:sp>
      <p:sp>
        <p:nvSpPr>
          <p:cNvPr id="4" name="Slide Number Placeholder 3"/>
          <p:cNvSpPr>
            <a:spLocks noGrp="1"/>
          </p:cNvSpPr>
          <p:nvPr>
            <p:ph type="sldNum" sz="quarter" idx="5"/>
          </p:nvPr>
        </p:nvSpPr>
        <p:spPr/>
        <p:txBody>
          <a:bodyPr/>
          <a:lstStyle/>
          <a:p>
            <a:fld id="{BE8A1BD9-1485-432A-A1B9-E1F7C6F58217}" type="slidenum">
              <a:rPr lang="nl-NL" smtClean="0"/>
              <a:t>13</a:t>
            </a:fld>
            <a:endParaRPr lang="nl-NL"/>
          </a:p>
        </p:txBody>
      </p:sp>
    </p:spTree>
    <p:extLst>
      <p:ext uri="{BB962C8B-B14F-4D97-AF65-F5344CB8AC3E}">
        <p14:creationId xmlns:p14="http://schemas.microsoft.com/office/powerpoint/2010/main" val="416948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Freesurfer</a:t>
            </a:r>
            <a:r>
              <a:rPr lang="en-US" dirty="0"/>
              <a:t> defacing proved insufficient, most likely due to the more noisy background of the available T1 images. Dilation showed to be a valid defacing method, but the generated background noise was overestimated, changing the inherent properties of the image </a:t>
            </a:r>
            <a:r>
              <a:rPr lang="en-US" dirty="0" err="1"/>
              <a:t>somehwat</a:t>
            </a:r>
            <a:r>
              <a:rPr lang="en-US" dirty="0"/>
              <a:t>. </a:t>
            </a:r>
          </a:p>
          <a:p>
            <a:r>
              <a:rPr lang="en-US" dirty="0"/>
              <a:t>This overestimation of noise could be caused by the spatial variance in noise due to the g-factor present in GRAPPA reconstructed images. The unreconstructed images could be used in future work.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14</a:t>
            </a:fld>
            <a:endParaRPr lang="nl-NL"/>
          </a:p>
        </p:txBody>
      </p:sp>
    </p:spTree>
    <p:extLst>
      <p:ext uri="{BB962C8B-B14F-4D97-AF65-F5344CB8AC3E}">
        <p14:creationId xmlns:p14="http://schemas.microsoft.com/office/powerpoint/2010/main" val="223061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sharpness method is a re-purposed version of the method created by </a:t>
            </a:r>
            <a:r>
              <a:rPr lang="en-US" dirty="0" err="1"/>
              <a:t>Pilou</a:t>
            </a:r>
            <a:r>
              <a:rPr lang="en-US" dirty="0"/>
              <a:t> </a:t>
            </a:r>
            <a:r>
              <a:rPr lang="en-US" dirty="0" err="1"/>
              <a:t>Bazin</a:t>
            </a:r>
            <a:r>
              <a:rPr lang="en-US" dirty="0"/>
              <a:t>, originally for assessing motion correction improvement.  </a:t>
            </a:r>
          </a:p>
          <a:p>
            <a:r>
              <a:rPr lang="en-US" dirty="0"/>
              <a:t>Sharpness is defined as the edge width of a specific Region of Interest or ROI where sharpness is defined along the transition boundary to the surrounding tissue. This intensity transition was modelled by using a sigmoidal function. The actual sharpness estimation over the edge of the ROI was fitted to signal values which allowed for an accurate estimation of the edge width and the corresponding uncertainty, given the amount of noise in the data. The eventual sharpness was measured in physical distance. To control for variability in tissue signal, k-means clustering was used to select </a:t>
            </a:r>
            <a:r>
              <a:rPr lang="en-US" dirty="0" err="1"/>
              <a:t>homogenious</a:t>
            </a:r>
            <a:r>
              <a:rPr lang="en-US" dirty="0"/>
              <a:t> regions over which to calculate sharpness. Within these </a:t>
            </a:r>
            <a:r>
              <a:rPr lang="en-US" dirty="0" err="1"/>
              <a:t>homenegeous</a:t>
            </a:r>
            <a:r>
              <a:rPr lang="en-US" dirty="0"/>
              <a:t> </a:t>
            </a:r>
            <a:r>
              <a:rPr lang="en-US" dirty="0" err="1"/>
              <a:t>ares</a:t>
            </a:r>
            <a:r>
              <a:rPr lang="en-US" dirty="0"/>
              <a:t>, spatially coherent clusters are selected by another k-means clustering. Calculations were also restricted to clusters where sufficient contrast was present with the surrounding tissue.</a:t>
            </a:r>
          </a:p>
          <a:p>
            <a:r>
              <a:rPr lang="en-US" dirty="0"/>
              <a:t>FWHM measures smoothness, so lower FWHM indicates sharer image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15</a:t>
            </a:fld>
            <a:endParaRPr lang="nl-NL"/>
          </a:p>
        </p:txBody>
      </p:sp>
    </p:spTree>
    <p:extLst>
      <p:ext uri="{BB962C8B-B14F-4D97-AF65-F5344CB8AC3E}">
        <p14:creationId xmlns:p14="http://schemas.microsoft.com/office/powerpoint/2010/main" val="3131133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Sharpness estimation was performed on RIM reconstructed R2* maps from the AHEAD dataset. Four regions were explored, the </a:t>
            </a:r>
            <a:r>
              <a:rPr lang="en-US" dirty="0" err="1"/>
              <a:t>globus</a:t>
            </a:r>
            <a:r>
              <a:rPr lang="en-US" dirty="0"/>
              <a:t> pallidus, striatum, thalamus, ventricles</a:t>
            </a:r>
          </a:p>
        </p:txBody>
      </p:sp>
      <p:sp>
        <p:nvSpPr>
          <p:cNvPr id="4" name="Slide Number Placeholder 3"/>
          <p:cNvSpPr>
            <a:spLocks noGrp="1"/>
          </p:cNvSpPr>
          <p:nvPr>
            <p:ph type="sldNum" sz="quarter" idx="5"/>
          </p:nvPr>
        </p:nvSpPr>
        <p:spPr/>
        <p:txBody>
          <a:bodyPr/>
          <a:lstStyle/>
          <a:p>
            <a:fld id="{BE8A1BD9-1485-432A-A1B9-E1F7C6F58217}" type="slidenum">
              <a:rPr lang="nl-NL" smtClean="0"/>
              <a:t>16</a:t>
            </a:fld>
            <a:endParaRPr lang="nl-NL"/>
          </a:p>
        </p:txBody>
      </p:sp>
    </p:spTree>
    <p:extLst>
      <p:ext uri="{BB962C8B-B14F-4D97-AF65-F5344CB8AC3E}">
        <p14:creationId xmlns:p14="http://schemas.microsoft.com/office/powerpoint/2010/main" val="2357795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images to the right show a difference between the ground truth and the </a:t>
            </a:r>
            <a:r>
              <a:rPr lang="en-US" dirty="0" err="1"/>
              <a:t>reconstruthed</a:t>
            </a:r>
            <a:r>
              <a:rPr lang="en-US" dirty="0"/>
              <a:t> images. They further how an increase of FWHM for subsequent acceleration factors.</a:t>
            </a:r>
          </a:p>
          <a:p>
            <a:r>
              <a:rPr lang="en-US" dirty="0"/>
              <a:t>The thalamus is left blank because method lacked contrast.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17</a:t>
            </a:fld>
            <a:endParaRPr lang="nl-NL"/>
          </a:p>
        </p:txBody>
      </p:sp>
    </p:spTree>
    <p:extLst>
      <p:ext uri="{BB962C8B-B14F-4D97-AF65-F5344CB8AC3E}">
        <p14:creationId xmlns:p14="http://schemas.microsoft.com/office/powerpoint/2010/main" val="3220777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this method as an evaluation tool, it must be able to detect a difference in quality of reconstructed images. For this, 3x accelerated and 12x accelerated images were compared, as 12x accelerated images are known to be less sharp than 3x accelerated images. </a:t>
            </a:r>
          </a:p>
          <a:p>
            <a:r>
              <a:rPr lang="en-US" dirty="0"/>
              <a:t>Most regions show an upwards trend in FWHM, except the ventricles. </a:t>
            </a:r>
          </a:p>
          <a:p>
            <a:r>
              <a:rPr lang="en-US" dirty="0"/>
              <a:t>Not much difference between GRAPPA reconstructed and 3x accelerated data.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upwards trend in FWHM can be seen for all regions combined as well. However, first and fourth quartile are still quite similar, so statistical analysis was needed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18</a:t>
            </a:fld>
            <a:endParaRPr lang="nl-NL"/>
          </a:p>
        </p:txBody>
      </p:sp>
    </p:spTree>
    <p:extLst>
      <p:ext uri="{BB962C8B-B14F-4D97-AF65-F5344CB8AC3E}">
        <p14:creationId xmlns:p14="http://schemas.microsoft.com/office/powerpoint/2010/main" val="296401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trend analysis, the FWHM for 3x with 12x accelerated images was compared. Results from the left and right hemisphere were combined, and a paired t-test showed a significant </a:t>
            </a:r>
            <a:r>
              <a:rPr lang="en-US" dirty="0" err="1"/>
              <a:t>differnce</a:t>
            </a:r>
            <a:r>
              <a:rPr lang="en-US" dirty="0"/>
              <a:t> with a p-value of 0.029.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19</a:t>
            </a:fld>
            <a:endParaRPr lang="nl-NL"/>
          </a:p>
        </p:txBody>
      </p:sp>
    </p:spTree>
    <p:extLst>
      <p:ext uri="{BB962C8B-B14F-4D97-AF65-F5344CB8AC3E}">
        <p14:creationId xmlns:p14="http://schemas.microsoft.com/office/powerpoint/2010/main" val="270779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outline of what's ahead. First I'll be providing some introductory background information on MRI reconstruction, after which I'll discuss the objectives and research questions of this project. Because this project comes in two parts, I'll be discussing the methodology, results and discussions of the defacing first, after which the methodology, results, and discussion of the sharpness estimation will follow. </a:t>
            </a:r>
          </a:p>
        </p:txBody>
      </p:sp>
      <p:sp>
        <p:nvSpPr>
          <p:cNvPr id="4" name="Slide Number Placeholder 3"/>
          <p:cNvSpPr>
            <a:spLocks noGrp="1"/>
          </p:cNvSpPr>
          <p:nvPr>
            <p:ph type="sldNum" sz="quarter" idx="5"/>
          </p:nvPr>
        </p:nvSpPr>
        <p:spPr/>
        <p:txBody>
          <a:bodyPr/>
          <a:lstStyle/>
          <a:p>
            <a:fld id="{BE8A1BD9-1485-432A-A1B9-E1F7C6F58217}" type="slidenum">
              <a:rPr lang="nl-NL" smtClean="0"/>
              <a:t>2</a:t>
            </a:fld>
            <a:endParaRPr lang="nl-NL"/>
          </a:p>
        </p:txBody>
      </p:sp>
    </p:spTree>
    <p:extLst>
      <p:ext uri="{BB962C8B-B14F-4D97-AF65-F5344CB8AC3E}">
        <p14:creationId xmlns:p14="http://schemas.microsoft.com/office/powerpoint/2010/main" val="3238595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was shown to be able to distinguish between reconstruction quality, showing that it is a valid indicator for image quality. Does require sufficient contrast with surrounding regions, something which is visible in the iron-rich </a:t>
            </a:r>
            <a:r>
              <a:rPr lang="en-US" dirty="0" err="1"/>
              <a:t>globus</a:t>
            </a:r>
            <a:r>
              <a:rPr lang="en-US" dirty="0"/>
              <a:t> pallidus, which shows large </a:t>
            </a:r>
            <a:r>
              <a:rPr lang="en-US" dirty="0" err="1"/>
              <a:t>conrtast</a:t>
            </a:r>
            <a:r>
              <a:rPr lang="en-US" dirty="0"/>
              <a:t> on R2* maps,. This would also the downwards trend visible in the ventricles, as this area shows less contrast. </a:t>
            </a:r>
          </a:p>
          <a:p>
            <a:endParaRPr lang="en-US" dirty="0"/>
          </a:p>
          <a:p>
            <a:r>
              <a:rPr lang="en-US" dirty="0"/>
              <a:t>However, in order to compare subsequent acceleration factors, the clustering approach needed to be fixed so the ground truth would return the same value each run. This could mean sub-optimal regions are selected.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20</a:t>
            </a:fld>
            <a:endParaRPr lang="nl-NL"/>
          </a:p>
        </p:txBody>
      </p:sp>
    </p:spTree>
    <p:extLst>
      <p:ext uri="{BB962C8B-B14F-4D97-AF65-F5344CB8AC3E}">
        <p14:creationId xmlns:p14="http://schemas.microsoft.com/office/powerpoint/2010/main" val="3148526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The defacing using dilation proved a valid method. The generated background noise was shown to be overestimated. The current solution for this is to release both the data with added noise and those without, leaving the choice up to the researched which one to train their model on. </a:t>
            </a:r>
          </a:p>
          <a:p>
            <a:endParaRPr lang="en-US" dirty="0"/>
          </a:p>
          <a:p>
            <a:r>
              <a:rPr lang="en-US" dirty="0"/>
              <a:t>With regards to sharpness estimation: the method was able to detect different reconstruction qualities for different acceleration factors, showing that it is a valid evaluation method for assessing reconstruction quality. The method does require sufficient </a:t>
            </a:r>
            <a:r>
              <a:rPr lang="en-US" dirty="0" err="1"/>
              <a:t>contrrast</a:t>
            </a:r>
            <a:r>
              <a:rPr lang="en-US" dirty="0"/>
              <a:t>, which is not always present in R2* maps. </a:t>
            </a:r>
          </a:p>
        </p:txBody>
      </p:sp>
      <p:sp>
        <p:nvSpPr>
          <p:cNvPr id="4" name="Slide Number Placeholder 3"/>
          <p:cNvSpPr>
            <a:spLocks noGrp="1"/>
          </p:cNvSpPr>
          <p:nvPr>
            <p:ph type="sldNum" sz="quarter" idx="5"/>
          </p:nvPr>
        </p:nvSpPr>
        <p:spPr/>
        <p:txBody>
          <a:bodyPr/>
          <a:lstStyle/>
          <a:p>
            <a:fld id="{BE8A1BD9-1485-432A-A1B9-E1F7C6F58217}" type="slidenum">
              <a:rPr lang="nl-NL" smtClean="0"/>
              <a:t>21</a:t>
            </a:fld>
            <a:endParaRPr lang="nl-NL"/>
          </a:p>
        </p:txBody>
      </p:sp>
    </p:spTree>
    <p:extLst>
      <p:ext uri="{BB962C8B-B14F-4D97-AF65-F5344CB8AC3E}">
        <p14:creationId xmlns:p14="http://schemas.microsoft.com/office/powerpoint/2010/main" val="3429766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a:t>
            </a:r>
            <a:r>
              <a:rPr lang="en-US" dirty="0" err="1"/>
              <a:t>Chaoping</a:t>
            </a:r>
            <a:r>
              <a:rPr lang="en-US" dirty="0"/>
              <a:t>, </a:t>
            </a:r>
            <a:r>
              <a:rPr lang="en-US" dirty="0" err="1"/>
              <a:t>Matthan</a:t>
            </a:r>
            <a:r>
              <a:rPr lang="en-US" dirty="0"/>
              <a:t>, and </a:t>
            </a:r>
            <a:r>
              <a:rPr lang="en-US" dirty="0" err="1"/>
              <a:t>Xiantong</a:t>
            </a:r>
            <a:r>
              <a:rPr lang="en-US" dirty="0"/>
              <a:t> for their excellent supervision during this project, and Pascal </a:t>
            </a:r>
            <a:r>
              <a:rPr lang="en-US" dirty="0" err="1"/>
              <a:t>Mettes</a:t>
            </a:r>
            <a:r>
              <a:rPr lang="en-US" dirty="0"/>
              <a:t> for being the examiner on this project. </a:t>
            </a:r>
          </a:p>
        </p:txBody>
      </p:sp>
      <p:sp>
        <p:nvSpPr>
          <p:cNvPr id="4" name="Slide Number Placeholder 3"/>
          <p:cNvSpPr>
            <a:spLocks noGrp="1"/>
          </p:cNvSpPr>
          <p:nvPr>
            <p:ph type="sldNum" sz="quarter" idx="5"/>
          </p:nvPr>
        </p:nvSpPr>
        <p:spPr/>
        <p:txBody>
          <a:bodyPr/>
          <a:lstStyle/>
          <a:p>
            <a:fld id="{BE8A1BD9-1485-432A-A1B9-E1F7C6F58217}" type="slidenum">
              <a:rPr lang="nl-NL" smtClean="0"/>
              <a:t>22</a:t>
            </a:fld>
            <a:endParaRPr lang="nl-NL"/>
          </a:p>
        </p:txBody>
      </p:sp>
    </p:spTree>
    <p:extLst>
      <p:ext uri="{BB962C8B-B14F-4D97-AF65-F5344CB8AC3E}">
        <p14:creationId xmlns:p14="http://schemas.microsoft.com/office/powerpoint/2010/main" val="27638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before, this study comes in two parts. The first objective is to release an anonymous dataset that can be used in research towards accelerated MRI reconstruction. Datasets containing raw-</a:t>
            </a:r>
            <a:r>
              <a:rPr lang="en-US" dirty="0" err="1"/>
              <a:t>kspace</a:t>
            </a:r>
            <a:r>
              <a:rPr lang="en-US" dirty="0"/>
              <a:t> data are not widely available and as Deep Learning needs a lot of data, this could provide valuable data to the research community. </a:t>
            </a:r>
          </a:p>
          <a:p>
            <a:endParaRPr lang="en-US" dirty="0"/>
          </a:p>
          <a:p>
            <a:r>
              <a:rPr lang="en-US" dirty="0"/>
              <a:t>A second objective is to develop a quantitative evaluation method that assesses the reconstruction quality of MR images. This will be accomplished by estimating the sharpness across tissue boundary. Right now, no such method is available, as most networks use SSIM or RMSE as their loss function and only evaluation method. Thus, a method that evaluates the content-wise quality could be a valuable addition.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3</a:t>
            </a:fld>
            <a:endParaRPr lang="nl-NL"/>
          </a:p>
        </p:txBody>
      </p:sp>
    </p:spTree>
    <p:extLst>
      <p:ext uri="{BB962C8B-B14F-4D97-AF65-F5344CB8AC3E}">
        <p14:creationId xmlns:p14="http://schemas.microsoft.com/office/powerpoint/2010/main" val="380706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objectives translate into the following Research Questions. </a:t>
            </a:r>
          </a:p>
          <a:p>
            <a:endParaRPr lang="en-US" dirty="0"/>
          </a:p>
          <a:p>
            <a:r>
              <a:rPr lang="en-US" dirty="0"/>
              <a:t>How can MRI data be defaced without compromising the raw data? - As it is important for </a:t>
            </a:r>
            <a:r>
              <a:rPr lang="en-US" dirty="0" err="1"/>
              <a:t>Acelerated</a:t>
            </a:r>
            <a:r>
              <a:rPr lang="en-US" dirty="0"/>
              <a:t> MRI reconstruction that the nature of the k-space data does not differ from non-defaced MRI scans. </a:t>
            </a:r>
          </a:p>
          <a:p>
            <a:r>
              <a:rPr lang="en-US" dirty="0"/>
              <a:t>And</a:t>
            </a:r>
          </a:p>
          <a:p>
            <a:r>
              <a:rPr lang="en-US" dirty="0"/>
              <a:t>Is it possible to create a structural, quantitative method of assessing content-wise reconstruction quality by estimating the sharpness of tissue boundaries?</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4</a:t>
            </a:fld>
            <a:endParaRPr lang="nl-NL"/>
          </a:p>
        </p:txBody>
      </p:sp>
    </p:spTree>
    <p:extLst>
      <p:ext uri="{BB962C8B-B14F-4D97-AF65-F5344CB8AC3E}">
        <p14:creationId xmlns:p14="http://schemas.microsoft.com/office/powerpoint/2010/main" val="412682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MRI is a method that used magnetism and radio frequency pulses to image the body. It is used in a wide variety of clinical and research settings. Recent increases in image quality have come at the cost of acquisition time. </a:t>
            </a:r>
          </a:p>
          <a:p>
            <a:r>
              <a:rPr lang="en-US" dirty="0"/>
              <a:t>It is possible to speed up the acquisition time of MRI by subsampling the k-space. This means only reading every nth line of k-space. However, this creates a noisy image full of aliasing or wrap-around and increases the SNR. </a:t>
            </a:r>
          </a:p>
          <a:p>
            <a:r>
              <a:rPr lang="en-US" dirty="0"/>
              <a:t>A solution to this is Accelerated MRI reconstruction, which is the </a:t>
            </a:r>
            <a:r>
              <a:rPr lang="en-US" dirty="0" err="1"/>
              <a:t>dealiasing</a:t>
            </a:r>
            <a:r>
              <a:rPr lang="en-US" dirty="0"/>
              <a:t> of this noisy image. A wide variety of methods for this are available, of which the focus today will lie on Deep Learning-based reconstruction methods. </a:t>
            </a:r>
          </a:p>
        </p:txBody>
      </p:sp>
      <p:sp>
        <p:nvSpPr>
          <p:cNvPr id="4" name="Slide Number Placeholder 3"/>
          <p:cNvSpPr>
            <a:spLocks noGrp="1"/>
          </p:cNvSpPr>
          <p:nvPr>
            <p:ph type="sldNum" sz="quarter" idx="5"/>
          </p:nvPr>
        </p:nvSpPr>
        <p:spPr/>
        <p:txBody>
          <a:bodyPr/>
          <a:lstStyle/>
          <a:p>
            <a:fld id="{BE8A1BD9-1485-432A-A1B9-E1F7C6F58217}" type="slidenum">
              <a:rPr lang="nl-NL" smtClean="0"/>
              <a:t>5</a:t>
            </a:fld>
            <a:endParaRPr lang="nl-NL"/>
          </a:p>
        </p:txBody>
      </p:sp>
    </p:spTree>
    <p:extLst>
      <p:ext uri="{BB962C8B-B14F-4D97-AF65-F5344CB8AC3E}">
        <p14:creationId xmlns:p14="http://schemas.microsoft.com/office/powerpoint/2010/main" val="146755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basis of MRI lies in the forward model which is used to subsample a fully sampled MR image. This way, the target image is known and can be used to train the reconstruction model/ </a:t>
            </a:r>
          </a:p>
        </p:txBody>
      </p:sp>
      <p:sp>
        <p:nvSpPr>
          <p:cNvPr id="4" name="Slide Number Placeholder 3"/>
          <p:cNvSpPr>
            <a:spLocks noGrp="1"/>
          </p:cNvSpPr>
          <p:nvPr>
            <p:ph type="sldNum" sz="quarter" idx="5"/>
          </p:nvPr>
        </p:nvSpPr>
        <p:spPr/>
        <p:txBody>
          <a:bodyPr/>
          <a:lstStyle/>
          <a:p>
            <a:fld id="{BE8A1BD9-1485-432A-A1B9-E1F7C6F58217}" type="slidenum">
              <a:rPr lang="nl-NL" smtClean="0"/>
              <a:t>6</a:t>
            </a:fld>
            <a:endParaRPr lang="nl-NL"/>
          </a:p>
        </p:txBody>
      </p:sp>
    </p:spTree>
    <p:extLst>
      <p:ext uri="{BB962C8B-B14F-4D97-AF65-F5344CB8AC3E}">
        <p14:creationId xmlns:p14="http://schemas.microsoft.com/office/powerpoint/2010/main" val="856505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Recurrent Inference Machine is an iterative reconstruction method, updating the image with each iteration. It uses a combination of convolutional layers and recurrent </a:t>
            </a:r>
            <a:r>
              <a:rPr lang="en-US" dirty="0" err="1"/>
              <a:t>lyaters</a:t>
            </a:r>
            <a:r>
              <a:rPr lang="en-US" dirty="0"/>
              <a:t>, namely Gated Recurrent Units. </a:t>
            </a:r>
          </a:p>
          <a:p>
            <a:r>
              <a:rPr lang="en-US" dirty="0"/>
              <a:t>It learns the gradient of the log-</a:t>
            </a:r>
            <a:r>
              <a:rPr lang="en-US" dirty="0" err="1"/>
              <a:t>likelyhood</a:t>
            </a:r>
            <a:r>
              <a:rPr lang="en-US" dirty="0"/>
              <a:t> as derived from the forward model and uses an internal state \</a:t>
            </a:r>
            <a:r>
              <a:rPr lang="en-US" dirty="0" err="1"/>
              <a:t>textbf</a:t>
            </a:r>
            <a:r>
              <a:rPr lang="en-US" dirty="0"/>
              <a:t>{\</a:t>
            </a:r>
            <a:r>
              <a:rPr lang="en-US" dirty="0" err="1"/>
              <a:t>textit</a:t>
            </a:r>
            <a:r>
              <a:rPr lang="en-US" dirty="0"/>
              <a:t>{s}} to keep track of iterations and to modify the </a:t>
            </a:r>
            <a:r>
              <a:rPr lang="en-US" dirty="0" err="1"/>
              <a:t>behaviour</a:t>
            </a:r>
            <a:r>
              <a:rPr lang="en-US" dirty="0"/>
              <a:t> of the method. </a:t>
            </a:r>
          </a:p>
        </p:txBody>
      </p:sp>
      <p:sp>
        <p:nvSpPr>
          <p:cNvPr id="4" name="Slide Number Placeholder 3"/>
          <p:cNvSpPr>
            <a:spLocks noGrp="1"/>
          </p:cNvSpPr>
          <p:nvPr>
            <p:ph type="sldNum" sz="quarter" idx="5"/>
          </p:nvPr>
        </p:nvSpPr>
        <p:spPr/>
        <p:txBody>
          <a:bodyPr/>
          <a:lstStyle/>
          <a:p>
            <a:fld id="{BE8A1BD9-1485-432A-A1B9-E1F7C6F58217}" type="slidenum">
              <a:rPr lang="nl-NL" smtClean="0"/>
              <a:t>7</a:t>
            </a:fld>
            <a:endParaRPr lang="nl-NL"/>
          </a:p>
        </p:txBody>
      </p:sp>
    </p:spTree>
    <p:extLst>
      <p:ext uri="{BB962C8B-B14F-4D97-AF65-F5344CB8AC3E}">
        <p14:creationId xmlns:p14="http://schemas.microsoft.com/office/powerpoint/2010/main" val="209790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that will be used for both defacing and sharpness estimation is the Amsterdam Ultra-high field adult lifespan database dataset. It consisted of 105 images from a variety of ages. It was created using the MP2RAGEME sequence which resulted in multiple images, of which the complex coil images for all echo times will be used in the defacing and the R2* maps will be used in the sharpness estimation </a:t>
            </a:r>
          </a:p>
          <a:p>
            <a:endParaRPr lang="en-US" dirty="0"/>
          </a:p>
        </p:txBody>
      </p:sp>
      <p:sp>
        <p:nvSpPr>
          <p:cNvPr id="4" name="Slide Number Placeholder 3"/>
          <p:cNvSpPr>
            <a:spLocks noGrp="1"/>
          </p:cNvSpPr>
          <p:nvPr>
            <p:ph type="sldNum" sz="quarter" idx="5"/>
          </p:nvPr>
        </p:nvSpPr>
        <p:spPr/>
        <p:txBody>
          <a:bodyPr/>
          <a:lstStyle/>
          <a:p>
            <a:fld id="{BE8A1BD9-1485-432A-A1B9-E1F7C6F58217}" type="slidenum">
              <a:rPr lang="nl-NL" smtClean="0"/>
              <a:t>8</a:t>
            </a:fld>
            <a:endParaRPr lang="nl-NL"/>
          </a:p>
        </p:txBody>
      </p:sp>
    </p:spTree>
    <p:extLst>
      <p:ext uri="{BB962C8B-B14F-4D97-AF65-F5344CB8AC3E}">
        <p14:creationId xmlns:p14="http://schemas.microsoft.com/office/powerpoint/2010/main" val="49334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Defacing involves the removal of facial regions while leaving the brain and most of the skull intact. Two methods were explored, the ready-made </a:t>
            </a:r>
            <a:r>
              <a:rPr lang="en-US" dirty="0" err="1"/>
              <a:t>Freesurfer</a:t>
            </a:r>
            <a:r>
              <a:rPr lang="en-US" dirty="0"/>
              <a:t> defacing tool and a dilation algorithm. The </a:t>
            </a:r>
            <a:r>
              <a:rPr lang="en-US" dirty="0" err="1"/>
              <a:t>Freesurfer</a:t>
            </a:r>
            <a:r>
              <a:rPr lang="en-US" dirty="0"/>
              <a:t> defacing worked by determining the pixel-wise </a:t>
            </a:r>
            <a:r>
              <a:rPr lang="en-US" dirty="0" err="1"/>
              <a:t>probabilty</a:t>
            </a:r>
            <a:r>
              <a:rPr lang="en-US" dirty="0"/>
              <a:t> that a pixel was brain or face, dilated the brain pixels and removed the pixels with a non-zero probability of belonging to the face. This method was trained on T1 images. </a:t>
            </a:r>
          </a:p>
          <a:p>
            <a:endParaRPr lang="en-US" dirty="0"/>
          </a:p>
          <a:p>
            <a:r>
              <a:rPr lang="en-US" dirty="0"/>
              <a:t>The dilation algorithm expanded the brain mask, as can be seen in the image on the right and applied this dilated mask to the complex coil image. Dilation was </a:t>
            </a:r>
            <a:r>
              <a:rPr lang="en-US" dirty="0" err="1"/>
              <a:t>perfomed</a:t>
            </a:r>
            <a:r>
              <a:rPr lang="en-US" dirty="0"/>
              <a:t> using a 5x5x5 kernel for 10 iterations. </a:t>
            </a:r>
          </a:p>
          <a:p>
            <a:endParaRPr lang="en-US" dirty="0"/>
          </a:p>
          <a:p>
            <a:r>
              <a:rPr lang="en-US" dirty="0"/>
              <a:t>The edges of the removed faced were smoothed using a Gaussian filter to facilitate an alpha blend. </a:t>
            </a:r>
          </a:p>
        </p:txBody>
      </p:sp>
      <p:sp>
        <p:nvSpPr>
          <p:cNvPr id="4" name="Slide Number Placeholder 3"/>
          <p:cNvSpPr>
            <a:spLocks noGrp="1"/>
          </p:cNvSpPr>
          <p:nvPr>
            <p:ph type="sldNum" sz="quarter" idx="5"/>
          </p:nvPr>
        </p:nvSpPr>
        <p:spPr/>
        <p:txBody>
          <a:bodyPr/>
          <a:lstStyle/>
          <a:p>
            <a:fld id="{BE8A1BD9-1485-432A-A1B9-E1F7C6F58217}" type="slidenum">
              <a:rPr lang="nl-NL" smtClean="0"/>
              <a:t>9</a:t>
            </a:fld>
            <a:endParaRPr lang="nl-NL"/>
          </a:p>
        </p:txBody>
      </p:sp>
    </p:spTree>
    <p:extLst>
      <p:ext uri="{BB962C8B-B14F-4D97-AF65-F5344CB8AC3E}">
        <p14:creationId xmlns:p14="http://schemas.microsoft.com/office/powerpoint/2010/main" val="2390745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 research">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333C430D-E413-4705-BF87-59067A65F4AD}"/>
              </a:ext>
            </a:extLst>
          </p:cNvPr>
          <p:cNvSpPr/>
          <p:nvPr userDrawn="1"/>
        </p:nvSpPr>
        <p:spPr>
          <a:xfrm>
            <a:off x="0" y="545122"/>
            <a:ext cx="12192000" cy="3194121"/>
          </a:xfrm>
          <a:prstGeom prst="rect">
            <a:avLst/>
          </a:prstGeom>
          <a:solidFill>
            <a:srgbClr val="00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5B1D3611-1177-48EA-A067-CEF0CDB42490}"/>
              </a:ext>
            </a:extLst>
          </p:cNvPr>
          <p:cNvSpPr>
            <a:spLocks noGrp="1"/>
          </p:cNvSpPr>
          <p:nvPr>
            <p:ph type="ctrTitle" hasCustomPrompt="1"/>
          </p:nvPr>
        </p:nvSpPr>
        <p:spPr>
          <a:xfrm>
            <a:off x="653143" y="1774962"/>
            <a:ext cx="10776857" cy="1152751"/>
          </a:xfrm>
        </p:spPr>
        <p:txBody>
          <a:bodyPr anchor="b">
            <a:normAutofit/>
          </a:bodyPr>
          <a:lstStyle>
            <a:lvl1pPr algn="l">
              <a:defRPr sz="4800" b="1">
                <a:solidFill>
                  <a:schemeClr val="bg1"/>
                </a:solidFill>
                <a:latin typeface="Trebuchet MS" panose="020B0603020202020204" pitchFamily="34" charset="0"/>
              </a:defRPr>
            </a:lvl1pPr>
          </a:lstStyle>
          <a:p>
            <a:r>
              <a:rPr lang="nl-NL" dirty="0"/>
              <a:t>APH template</a:t>
            </a:r>
          </a:p>
        </p:txBody>
      </p:sp>
      <p:sp>
        <p:nvSpPr>
          <p:cNvPr id="3" name="Ondertitel 2">
            <a:extLst>
              <a:ext uri="{FF2B5EF4-FFF2-40B4-BE49-F238E27FC236}">
                <a16:creationId xmlns:a16="http://schemas.microsoft.com/office/drawing/2014/main" id="{3AC4A8E8-3E90-4C49-8DE9-AAB8EE459045}"/>
              </a:ext>
            </a:extLst>
          </p:cNvPr>
          <p:cNvSpPr>
            <a:spLocks noGrp="1"/>
          </p:cNvSpPr>
          <p:nvPr>
            <p:ph type="subTitle" idx="1" hasCustomPrompt="1"/>
          </p:nvPr>
        </p:nvSpPr>
        <p:spPr>
          <a:xfrm>
            <a:off x="674915" y="3058343"/>
            <a:ext cx="10776857" cy="653143"/>
          </a:xfrm>
          <a:prstGeom prst="rect">
            <a:avLst/>
          </a:prstGeom>
        </p:spPr>
        <p:txBody>
          <a:bodyPr>
            <a:normAutofit/>
          </a:bodyPr>
          <a:lstStyle>
            <a:lvl1pPr marL="0" indent="0" algn="l">
              <a:buNone/>
              <a:defRPr sz="3200" b="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err="1"/>
              <a:t>Subtitle</a:t>
            </a:r>
            <a:endParaRPr lang="nl-NL" dirty="0"/>
          </a:p>
        </p:txBody>
      </p:sp>
      <p:grpSp>
        <p:nvGrpSpPr>
          <p:cNvPr id="13" name="Groep 12">
            <a:extLst>
              <a:ext uri="{FF2B5EF4-FFF2-40B4-BE49-F238E27FC236}">
                <a16:creationId xmlns:a16="http://schemas.microsoft.com/office/drawing/2014/main" id="{455BB8EC-FD7C-4339-9B77-EF3A7A679195}"/>
              </a:ext>
            </a:extLst>
          </p:cNvPr>
          <p:cNvGrpSpPr/>
          <p:nvPr userDrawn="1"/>
        </p:nvGrpSpPr>
        <p:grpSpPr>
          <a:xfrm>
            <a:off x="4309680" y="-733"/>
            <a:ext cx="3565908" cy="992921"/>
            <a:chOff x="4309680" y="-733"/>
            <a:chExt cx="3565908" cy="992921"/>
          </a:xfrm>
        </p:grpSpPr>
        <p:sp>
          <p:nvSpPr>
            <p:cNvPr id="14" name="AutoShape 3">
              <a:extLst>
                <a:ext uri="{FF2B5EF4-FFF2-40B4-BE49-F238E27FC236}">
                  <a16:creationId xmlns:a16="http://schemas.microsoft.com/office/drawing/2014/main" id="{41C2ED93-ADB9-4842-B417-6FB7F6480FF3}"/>
                </a:ext>
              </a:extLst>
            </p:cNvPr>
            <p:cNvSpPr>
              <a:spLocks noChangeAspect="1" noChangeArrowheads="1" noTextEdit="1"/>
            </p:cNvSpPr>
            <p:nvPr userDrawn="1"/>
          </p:nvSpPr>
          <p:spPr bwMode="auto">
            <a:xfrm>
              <a:off x="4313238" y="0"/>
              <a:ext cx="3562350" cy="99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6" name="Freeform 5">
              <a:extLst>
                <a:ext uri="{FF2B5EF4-FFF2-40B4-BE49-F238E27FC236}">
                  <a16:creationId xmlns:a16="http://schemas.microsoft.com/office/drawing/2014/main" id="{77C4B3ED-6D5B-4985-91AE-C722381822A6}"/>
                </a:ext>
              </a:extLst>
            </p:cNvPr>
            <p:cNvSpPr>
              <a:spLocks/>
            </p:cNvSpPr>
            <p:nvPr userDrawn="1"/>
          </p:nvSpPr>
          <p:spPr bwMode="auto">
            <a:xfrm>
              <a:off x="4309680" y="-733"/>
              <a:ext cx="3561146" cy="986572"/>
            </a:xfrm>
            <a:custGeom>
              <a:avLst/>
              <a:gdLst>
                <a:gd name="T0" fmla="*/ 0 w 9343"/>
                <a:gd name="T1" fmla="*/ 0 h 3048"/>
                <a:gd name="T2" fmla="*/ 0 w 9343"/>
                <a:gd name="T3" fmla="*/ 2148 h 3048"/>
                <a:gd name="T4" fmla="*/ 900 w 9343"/>
                <a:gd name="T5" fmla="*/ 3048 h 3048"/>
                <a:gd name="T6" fmla="*/ 8443 w 9343"/>
                <a:gd name="T7" fmla="*/ 3048 h 3048"/>
                <a:gd name="T8" fmla="*/ 9343 w 9343"/>
                <a:gd name="T9" fmla="*/ 2148 h 3048"/>
                <a:gd name="T10" fmla="*/ 9343 w 9343"/>
                <a:gd name="T11" fmla="*/ 0 h 3048"/>
                <a:gd name="T12" fmla="*/ 0 w 9343"/>
                <a:gd name="T13" fmla="*/ 0 h 3048"/>
                <a:gd name="connsiteX0" fmla="*/ 0 w 10000"/>
                <a:gd name="connsiteY0" fmla="*/ 0 h 10000"/>
                <a:gd name="connsiteX1" fmla="*/ 0 w 10000"/>
                <a:gd name="connsiteY1" fmla="*/ 7047 h 10000"/>
                <a:gd name="connsiteX2" fmla="*/ 963 w 10000"/>
                <a:gd name="connsiteY2" fmla="*/ 10000 h 10000"/>
                <a:gd name="connsiteX3" fmla="*/ 9037 w 10000"/>
                <a:gd name="connsiteY3" fmla="*/ 10000 h 10000"/>
                <a:gd name="connsiteX4" fmla="*/ 10000 w 10000"/>
                <a:gd name="connsiteY4" fmla="*/ 7047 h 10000"/>
                <a:gd name="connsiteX5" fmla="*/ 10000 w 10000"/>
                <a:gd name="connsiteY5" fmla="*/ 1497 h 10000"/>
                <a:gd name="connsiteX6" fmla="*/ 0 w 10000"/>
                <a:gd name="connsiteY6" fmla="*/ 0 h 10000"/>
                <a:gd name="connsiteX0" fmla="*/ 0 w 10010"/>
                <a:gd name="connsiteY0" fmla="*/ 125 h 8503"/>
                <a:gd name="connsiteX1" fmla="*/ 10 w 10010"/>
                <a:gd name="connsiteY1" fmla="*/ 5550 h 8503"/>
                <a:gd name="connsiteX2" fmla="*/ 973 w 10010"/>
                <a:gd name="connsiteY2" fmla="*/ 8503 h 8503"/>
                <a:gd name="connsiteX3" fmla="*/ 9047 w 10010"/>
                <a:gd name="connsiteY3" fmla="*/ 8503 h 8503"/>
                <a:gd name="connsiteX4" fmla="*/ 10010 w 10010"/>
                <a:gd name="connsiteY4" fmla="*/ 5550 h 8503"/>
                <a:gd name="connsiteX5" fmla="*/ 10010 w 10010"/>
                <a:gd name="connsiteY5" fmla="*/ 0 h 8503"/>
                <a:gd name="connsiteX6" fmla="*/ 0 w 10010"/>
                <a:gd name="connsiteY6" fmla="*/ 125 h 8503"/>
                <a:gd name="connsiteX0" fmla="*/ 0 w 10000"/>
                <a:gd name="connsiteY0" fmla="*/ 37 h 10000"/>
                <a:gd name="connsiteX1" fmla="*/ 10 w 10000"/>
                <a:gd name="connsiteY1" fmla="*/ 6527 h 10000"/>
                <a:gd name="connsiteX2" fmla="*/ 972 w 10000"/>
                <a:gd name="connsiteY2" fmla="*/ 10000 h 10000"/>
                <a:gd name="connsiteX3" fmla="*/ 9038 w 10000"/>
                <a:gd name="connsiteY3" fmla="*/ 10000 h 10000"/>
                <a:gd name="connsiteX4" fmla="*/ 10000 w 10000"/>
                <a:gd name="connsiteY4" fmla="*/ 6527 h 10000"/>
                <a:gd name="connsiteX5" fmla="*/ 10000 w 10000"/>
                <a:gd name="connsiteY5" fmla="*/ 0 h 10000"/>
                <a:gd name="connsiteX6" fmla="*/ 0 w 10000"/>
                <a:gd name="connsiteY6" fmla="*/ 37 h 10000"/>
                <a:gd name="connsiteX0" fmla="*/ 0 w 10000"/>
                <a:gd name="connsiteY0" fmla="*/ 8 h 9971"/>
                <a:gd name="connsiteX1" fmla="*/ 10 w 10000"/>
                <a:gd name="connsiteY1" fmla="*/ 6498 h 9971"/>
                <a:gd name="connsiteX2" fmla="*/ 972 w 10000"/>
                <a:gd name="connsiteY2" fmla="*/ 9971 h 9971"/>
                <a:gd name="connsiteX3" fmla="*/ 9038 w 10000"/>
                <a:gd name="connsiteY3" fmla="*/ 9971 h 9971"/>
                <a:gd name="connsiteX4" fmla="*/ 10000 w 10000"/>
                <a:gd name="connsiteY4" fmla="*/ 6498 h 9971"/>
                <a:gd name="connsiteX5" fmla="*/ 9992 w 10000"/>
                <a:gd name="connsiteY5" fmla="*/ 0 h 9971"/>
                <a:gd name="connsiteX6" fmla="*/ 0 w 10000"/>
                <a:gd name="connsiteY6" fmla="*/ 8 h 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9971">
                  <a:moveTo>
                    <a:pt x="0" y="8"/>
                  </a:moveTo>
                  <a:cubicBezTo>
                    <a:pt x="3" y="2134"/>
                    <a:pt x="7" y="4372"/>
                    <a:pt x="10" y="6498"/>
                  </a:cubicBezTo>
                  <a:cubicBezTo>
                    <a:pt x="10" y="8416"/>
                    <a:pt x="441" y="9971"/>
                    <a:pt x="972" y="9971"/>
                  </a:cubicBezTo>
                  <a:lnTo>
                    <a:pt x="9038" y="9971"/>
                  </a:lnTo>
                  <a:cubicBezTo>
                    <a:pt x="9569" y="9971"/>
                    <a:pt x="10000" y="8416"/>
                    <a:pt x="10000" y="6498"/>
                  </a:cubicBezTo>
                  <a:cubicBezTo>
                    <a:pt x="9997" y="4332"/>
                    <a:pt x="9995" y="2166"/>
                    <a:pt x="9992" y="0"/>
                  </a:cubicBez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pic>
          <p:nvPicPr>
            <p:cNvPr id="17" name="Afbeelding 16">
              <a:extLst>
                <a:ext uri="{FF2B5EF4-FFF2-40B4-BE49-F238E27FC236}">
                  <a16:creationId xmlns:a16="http://schemas.microsoft.com/office/drawing/2014/main" id="{0949537F-98A9-4146-8DF4-81598976B8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96588" y="297838"/>
              <a:ext cx="2790888" cy="504057"/>
            </a:xfrm>
            <a:prstGeom prst="rect">
              <a:avLst/>
            </a:prstGeom>
          </p:spPr>
        </p:pic>
      </p:grpSp>
      <p:sp>
        <p:nvSpPr>
          <p:cNvPr id="7" name="TextBox 6"/>
          <p:cNvSpPr txBox="1"/>
          <p:nvPr userDrawn="1"/>
        </p:nvSpPr>
        <p:spPr>
          <a:xfrm>
            <a:off x="3723176" y="1152769"/>
            <a:ext cx="4786923" cy="769441"/>
          </a:xfrm>
          <a:prstGeom prst="rect">
            <a:avLst/>
          </a:prstGeom>
          <a:noFill/>
        </p:spPr>
        <p:txBody>
          <a:bodyPr wrap="square" rtlCol="0">
            <a:spAutoFit/>
          </a:bodyPr>
          <a:lstStyle/>
          <a:p>
            <a:pPr algn="ctr"/>
            <a:r>
              <a:rPr lang="en-US" sz="2400" b="0" i="0" dirty="0">
                <a:solidFill>
                  <a:schemeClr val="bg1"/>
                </a:solidFill>
                <a:latin typeface="Museo Sans 300"/>
                <a:cs typeface="Museo Sans 300"/>
              </a:rPr>
              <a:t>Amsterdam Public Health</a:t>
            </a:r>
          </a:p>
          <a:p>
            <a:pPr algn="ctr"/>
            <a:r>
              <a:rPr lang="en-US" sz="2000" b="0" i="0" dirty="0">
                <a:solidFill>
                  <a:schemeClr val="bg1"/>
                </a:solidFill>
                <a:latin typeface="Museo Sans 300"/>
                <a:cs typeface="Museo Sans 300"/>
              </a:rPr>
              <a:t>research</a:t>
            </a:r>
            <a:r>
              <a:rPr lang="en-US" sz="2000" b="0" i="0" baseline="0" dirty="0">
                <a:solidFill>
                  <a:schemeClr val="bg1"/>
                </a:solidFill>
                <a:latin typeface="Museo Sans 300"/>
                <a:cs typeface="Museo Sans 300"/>
              </a:rPr>
              <a:t> institute</a:t>
            </a:r>
            <a:endParaRPr lang="en-US" sz="2000" b="0" i="0" dirty="0">
              <a:solidFill>
                <a:schemeClr val="bg1"/>
              </a:solidFill>
              <a:latin typeface="Museo Sans 300"/>
              <a:cs typeface="Museo Sans 300"/>
            </a:endParaRPr>
          </a:p>
        </p:txBody>
      </p:sp>
      <p:pic>
        <p:nvPicPr>
          <p:cNvPr id="12" name="Picture 11">
            <a:extLst>
              <a:ext uri="{FF2B5EF4-FFF2-40B4-BE49-F238E27FC236}">
                <a16:creationId xmlns:a16="http://schemas.microsoft.com/office/drawing/2014/main" id="{48DA1719-E160-2242-9477-10A0E57D30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660280"/>
            <a:ext cx="12192000" cy="3194121"/>
          </a:xfrm>
          <a:prstGeom prst="rect">
            <a:avLst/>
          </a:prstGeom>
        </p:spPr>
      </p:pic>
      <p:sp>
        <p:nvSpPr>
          <p:cNvPr id="4" name="Rectangle 3">
            <a:extLst>
              <a:ext uri="{FF2B5EF4-FFF2-40B4-BE49-F238E27FC236}">
                <a16:creationId xmlns:a16="http://schemas.microsoft.com/office/drawing/2014/main" id="{2FEBC8FC-1F8C-D04A-8412-E958CE833583}"/>
              </a:ext>
            </a:extLst>
          </p:cNvPr>
          <p:cNvSpPr/>
          <p:nvPr userDrawn="1"/>
        </p:nvSpPr>
        <p:spPr>
          <a:xfrm>
            <a:off x="0" y="6445045"/>
            <a:ext cx="12301870" cy="56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75BC121-2368-4348-AECE-3190D1AF18B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39075" y="6452489"/>
            <a:ext cx="4052923" cy="401912"/>
          </a:xfrm>
          <a:prstGeom prst="rect">
            <a:avLst/>
          </a:prstGeom>
        </p:spPr>
      </p:pic>
      <p:sp>
        <p:nvSpPr>
          <p:cNvPr id="5" name="TextBox 4">
            <a:extLst>
              <a:ext uri="{FF2B5EF4-FFF2-40B4-BE49-F238E27FC236}">
                <a16:creationId xmlns:a16="http://schemas.microsoft.com/office/drawing/2014/main" id="{60ED4F56-7422-2441-A6E8-2840966654DB}"/>
              </a:ext>
            </a:extLst>
          </p:cNvPr>
          <p:cNvSpPr txBox="1"/>
          <p:nvPr userDrawn="1"/>
        </p:nvSpPr>
        <p:spPr>
          <a:xfrm>
            <a:off x="5932969" y="6525578"/>
            <a:ext cx="3902149" cy="261610"/>
          </a:xfrm>
          <a:prstGeom prst="rect">
            <a:avLst/>
          </a:prstGeom>
          <a:noFill/>
        </p:spPr>
        <p:txBody>
          <a:bodyPr wrap="square" rtlCol="0">
            <a:spAutoFit/>
          </a:bodyPr>
          <a:lstStyle/>
          <a:p>
            <a:r>
              <a:rPr lang="en-US" sz="1100" dirty="0"/>
              <a:t>APH is a collaboration between:</a:t>
            </a:r>
          </a:p>
        </p:txBody>
      </p:sp>
    </p:spTree>
    <p:extLst>
      <p:ext uri="{BB962C8B-B14F-4D97-AF65-F5344CB8AC3E}">
        <p14:creationId xmlns:p14="http://schemas.microsoft.com/office/powerpoint/2010/main" val="312330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columns - resear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0" y="1100092"/>
            <a:ext cx="10766044" cy="1325563"/>
          </a:xfrm>
        </p:spPr>
        <p:txBody>
          <a:bodyPr>
            <a:noAutofit/>
          </a:bodyPr>
          <a:lstStyle>
            <a:lvl1pPr>
              <a:defRPr>
                <a:solidFill>
                  <a:srgbClr val="009CB4"/>
                </a:solidFill>
              </a:defRPr>
            </a:lvl1pPr>
          </a:lstStyle>
          <a:p>
            <a:r>
              <a:rPr lang="nl-NL" dirty="0"/>
              <a:t>Enter </a:t>
            </a:r>
            <a:r>
              <a:rPr lang="nl-NL" dirty="0" err="1"/>
              <a:t>title</a:t>
            </a:r>
            <a:r>
              <a:rPr lang="nl-NL" dirty="0"/>
              <a:t> here</a:t>
            </a:r>
          </a:p>
        </p:txBody>
      </p:sp>
      <p:sp>
        <p:nvSpPr>
          <p:cNvPr id="3" name="Tijdelijke aanduiding voor inhoud 2">
            <a:extLst>
              <a:ext uri="{FF2B5EF4-FFF2-40B4-BE49-F238E27FC236}">
                <a16:creationId xmlns:a16="http://schemas.microsoft.com/office/drawing/2014/main" id="{AC18372C-9B21-4DA0-8A35-9ACF44B7D0B9}"/>
              </a:ext>
            </a:extLst>
          </p:cNvPr>
          <p:cNvSpPr>
            <a:spLocks noGrp="1"/>
          </p:cNvSpPr>
          <p:nvPr>
            <p:ph sz="half" idx="1" hasCustomPrompt="1"/>
          </p:nvPr>
        </p:nvSpPr>
        <p:spPr>
          <a:xfrm>
            <a:off x="673100" y="2425655"/>
            <a:ext cx="5346700" cy="3751308"/>
          </a:xfrm>
          <a:prstGeom prst="rect">
            <a:avLst/>
          </a:prstGeom>
        </p:spPr>
        <p:txBody>
          <a:bodyPr/>
          <a:lstStyle>
            <a:lvl1pPr marL="0" indent="0">
              <a:lnSpc>
                <a:spcPct val="125000"/>
              </a:lnSpc>
              <a:spcBef>
                <a:spcPts val="0"/>
              </a:spcBef>
              <a:buNone/>
              <a:defRPr sz="23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Plain</a:t>
            </a:r>
            <a:r>
              <a:rPr lang="nl-NL" dirty="0"/>
              <a:t> </a:t>
            </a:r>
            <a:r>
              <a:rPr lang="nl-NL" dirty="0" err="1"/>
              <a:t>text</a:t>
            </a:r>
            <a:r>
              <a:rPr lang="nl-NL" dirty="0"/>
              <a:t> </a:t>
            </a:r>
            <a:r>
              <a:rPr lang="nl-NL" dirty="0" err="1"/>
              <a:t>goes</a:t>
            </a:r>
            <a:r>
              <a:rPr lang="nl-NL" dirty="0"/>
              <a:t> here.</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291072" y="2425655"/>
            <a:ext cx="5148072" cy="3751308"/>
          </a:xfrm>
          <a:prstGeom prst="rect">
            <a:avLst/>
          </a:prstGeom>
        </p:spPr>
        <p:txBody>
          <a:bodyPr/>
          <a:lstStyle>
            <a:lvl1pPr>
              <a:lnSpc>
                <a:spcPct val="125000"/>
              </a:lnSpc>
              <a:spcBef>
                <a:spcPts val="0"/>
              </a:spcBef>
              <a:defRPr sz="2300"/>
            </a:lvl1pPr>
            <a:lvl2pPr>
              <a:defRPr sz="2300"/>
            </a:lvl2pPr>
            <a:lvl3pPr>
              <a:defRPr sz="2300"/>
            </a:lvl3pPr>
            <a:lvl4pPr>
              <a:defRPr sz="2300"/>
            </a:lvl4pPr>
            <a:lvl5pPr>
              <a:defRPr sz="2300"/>
            </a:lvl5pPr>
          </a:lstStyle>
          <a:p>
            <a:pPr lvl="0"/>
            <a:r>
              <a:rPr lang="nl-NL" dirty="0"/>
              <a:t>Or </a:t>
            </a:r>
            <a:r>
              <a:rPr lang="nl-NL" dirty="0" err="1"/>
              <a:t>use</a:t>
            </a:r>
            <a:r>
              <a:rPr lang="nl-NL" dirty="0"/>
              <a:t> </a:t>
            </a:r>
            <a:r>
              <a:rPr lang="nl-NL" dirty="0" err="1"/>
              <a:t>bullets</a:t>
            </a:r>
            <a:endParaRPr lang="nl-NL" dirty="0"/>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Example footer | July 2018</a:t>
            </a:r>
          </a:p>
        </p:txBody>
      </p:sp>
    </p:spTree>
    <p:extLst>
      <p:ext uri="{BB962C8B-B14F-4D97-AF65-F5344CB8AC3E}">
        <p14:creationId xmlns:p14="http://schemas.microsoft.com/office/powerpoint/2010/main" val="2210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resear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0" y="1100092"/>
            <a:ext cx="10766044" cy="1325563"/>
          </a:xfrm>
        </p:spPr>
        <p:txBody>
          <a:bodyPr>
            <a:noAutofit/>
          </a:bodyPr>
          <a:lstStyle>
            <a:lvl1pPr>
              <a:defRPr>
                <a:solidFill>
                  <a:srgbClr val="009CB4"/>
                </a:solidFill>
              </a:defRPr>
            </a:lvl1pPr>
          </a:lstStyle>
          <a:p>
            <a:r>
              <a:rPr lang="nl-NL" dirty="0"/>
              <a:t>Enter </a:t>
            </a:r>
            <a:r>
              <a:rPr lang="nl-NL" dirty="0" err="1"/>
              <a:t>title</a:t>
            </a:r>
            <a:r>
              <a:rPr lang="nl-NL" dirty="0"/>
              <a:t> here</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94944" y="2425655"/>
            <a:ext cx="10744200" cy="3751308"/>
          </a:xfrm>
          <a:prstGeom prst="rect">
            <a:avLst/>
          </a:prstGeom>
        </p:spPr>
        <p:txBody>
          <a:bodyPr/>
          <a:lstStyle>
            <a:lvl1pPr>
              <a:lnSpc>
                <a:spcPct val="125000"/>
              </a:lnSpc>
              <a:spcBef>
                <a:spcPts val="0"/>
              </a:spcBef>
              <a:defRPr sz="2300"/>
            </a:lvl1pPr>
            <a:lvl2pPr>
              <a:defRPr sz="2300"/>
            </a:lvl2pPr>
            <a:lvl3pPr>
              <a:defRPr sz="2300"/>
            </a:lvl3pPr>
            <a:lvl4pPr>
              <a:defRPr sz="2300"/>
            </a:lvl4pPr>
            <a:lvl5pPr>
              <a:defRPr sz="2300"/>
            </a:lvl5pPr>
          </a:lstStyle>
          <a:p>
            <a:pPr lvl="0"/>
            <a:r>
              <a:rPr lang="nl-NL" dirty="0"/>
              <a:t>Enter </a:t>
            </a:r>
            <a:r>
              <a:rPr lang="nl-NL" dirty="0" err="1"/>
              <a:t>bullet</a:t>
            </a:r>
            <a:r>
              <a:rPr lang="nl-NL" dirty="0"/>
              <a:t> </a:t>
            </a:r>
            <a:r>
              <a:rPr lang="nl-NL" dirty="0" err="1"/>
              <a:t>text</a:t>
            </a:r>
            <a:r>
              <a:rPr lang="nl-NL" dirty="0"/>
              <a:t> here</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Example footer | July 2018</a:t>
            </a:r>
          </a:p>
        </p:txBody>
      </p:sp>
    </p:spTree>
    <p:extLst>
      <p:ext uri="{BB962C8B-B14F-4D97-AF65-F5344CB8AC3E}">
        <p14:creationId xmlns:p14="http://schemas.microsoft.com/office/powerpoint/2010/main" val="298274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 resear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0" y="1439708"/>
            <a:ext cx="5346700" cy="646331"/>
          </a:xfrm>
        </p:spPr>
        <p:txBody>
          <a:bodyPr anchor="t" anchorCtr="0">
            <a:spAutoFit/>
          </a:bodyPr>
          <a:lstStyle>
            <a:lvl1pPr>
              <a:defRPr>
                <a:solidFill>
                  <a:srgbClr val="009CB4"/>
                </a:solidFill>
              </a:defRPr>
            </a:lvl1pPr>
          </a:lstStyle>
          <a:p>
            <a:r>
              <a:rPr lang="nl-NL" dirty="0"/>
              <a:t>Enter </a:t>
            </a:r>
            <a:r>
              <a:rPr lang="nl-NL" dirty="0" err="1"/>
              <a:t>title</a:t>
            </a:r>
            <a:r>
              <a:rPr lang="nl-NL" dirty="0"/>
              <a:t> here</a:t>
            </a:r>
          </a:p>
        </p:txBody>
      </p:sp>
      <p:sp>
        <p:nvSpPr>
          <p:cNvPr id="3" name="Tijdelijke aanduiding voor inhoud 2">
            <a:extLst>
              <a:ext uri="{FF2B5EF4-FFF2-40B4-BE49-F238E27FC236}">
                <a16:creationId xmlns:a16="http://schemas.microsoft.com/office/drawing/2014/main" id="{AC18372C-9B21-4DA0-8A35-9ACF44B7D0B9}"/>
              </a:ext>
            </a:extLst>
          </p:cNvPr>
          <p:cNvSpPr>
            <a:spLocks noGrp="1"/>
          </p:cNvSpPr>
          <p:nvPr>
            <p:ph sz="half" idx="1" hasCustomPrompt="1"/>
          </p:nvPr>
        </p:nvSpPr>
        <p:spPr>
          <a:xfrm>
            <a:off x="673100" y="2350009"/>
            <a:ext cx="5346700" cy="3559178"/>
          </a:xfrm>
          <a:prstGeom prst="rect">
            <a:avLst/>
          </a:prstGeom>
        </p:spPr>
        <p:txBody>
          <a:bodyPr/>
          <a:lstStyle>
            <a:lvl1pPr marL="0" indent="0">
              <a:lnSpc>
                <a:spcPct val="125000"/>
              </a:lnSpc>
              <a:spcBef>
                <a:spcPts val="0"/>
              </a:spcBef>
              <a:buFont typeface="Arial" panose="020B0604020202020204" pitchFamily="34" charset="0"/>
              <a:buNone/>
              <a:defRPr sz="2300"/>
            </a:lvl1pPr>
            <a:lvl2pPr marL="457200" indent="0">
              <a:buNone/>
              <a:defRPr/>
            </a:lvl2pPr>
            <a:lvl3pPr marL="914400" indent="0">
              <a:buNone/>
              <a:defRPr/>
            </a:lvl3pPr>
            <a:lvl4pPr marL="1371600" indent="0">
              <a:buNone/>
              <a:defRPr/>
            </a:lvl4pPr>
            <a:lvl5pPr marL="1828800" indent="0">
              <a:buNone/>
              <a:defRPr/>
            </a:lvl5pPr>
          </a:lstStyle>
          <a:p>
            <a:pPr lvl="0"/>
            <a:r>
              <a:rPr lang="nl-NL" dirty="0" err="1"/>
              <a:t>Use</a:t>
            </a:r>
            <a:r>
              <a:rPr lang="nl-NL" dirty="0"/>
              <a:t> </a:t>
            </a:r>
            <a:r>
              <a:rPr lang="nl-NL" dirty="0" err="1"/>
              <a:t>plain</a:t>
            </a:r>
            <a:r>
              <a:rPr lang="nl-NL" dirty="0"/>
              <a:t> </a:t>
            </a:r>
            <a:r>
              <a:rPr lang="nl-NL" dirty="0" err="1"/>
              <a:t>text</a:t>
            </a:r>
            <a:r>
              <a:rPr lang="nl-NL" dirty="0"/>
              <a:t> or </a:t>
            </a:r>
            <a:r>
              <a:rPr lang="nl-NL" dirty="0" err="1"/>
              <a:t>bullet</a:t>
            </a:r>
            <a:r>
              <a:rPr lang="nl-NL" dirty="0"/>
              <a:t> </a:t>
            </a:r>
            <a:r>
              <a:rPr lang="nl-NL" dirty="0" err="1"/>
              <a:t>text</a:t>
            </a:r>
            <a:r>
              <a:rPr lang="nl-NL" dirty="0"/>
              <a:t> here.</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Example footer | July 2018</a:t>
            </a:r>
          </a:p>
        </p:txBody>
      </p:sp>
      <p:sp>
        <p:nvSpPr>
          <p:cNvPr id="9" name="Tijdelijke aanduiding voor afbeelding 8">
            <a:extLst>
              <a:ext uri="{FF2B5EF4-FFF2-40B4-BE49-F238E27FC236}">
                <a16:creationId xmlns:a16="http://schemas.microsoft.com/office/drawing/2014/main" id="{B01829AF-F5A5-489C-90FE-660E14CFDB88}"/>
              </a:ext>
            </a:extLst>
          </p:cNvPr>
          <p:cNvSpPr>
            <a:spLocks noGrp="1"/>
          </p:cNvSpPr>
          <p:nvPr>
            <p:ph type="pic" sz="quarter" idx="12"/>
          </p:nvPr>
        </p:nvSpPr>
        <p:spPr>
          <a:xfrm>
            <a:off x="6361113" y="1543665"/>
            <a:ext cx="5054600" cy="4365521"/>
          </a:xfrm>
          <a:prstGeom prst="rect">
            <a:avLst/>
          </a:prstGeom>
          <a:blipFill>
            <a:blip r:embed="rId2"/>
            <a:stretch>
              <a:fillRect/>
            </a:stretch>
          </a:blipFill>
        </p:spPr>
        <p:txBody>
          <a:bodyPr/>
          <a:lstStyle>
            <a:lvl1pPr>
              <a:defRPr>
                <a:noFill/>
              </a:defRPr>
            </a:lvl1pPr>
          </a:lstStyle>
          <a:p>
            <a:endParaRPr lang="nl-NL"/>
          </a:p>
        </p:txBody>
      </p:sp>
    </p:spTree>
    <p:extLst>
      <p:ext uri="{BB962C8B-B14F-4D97-AF65-F5344CB8AC3E}">
        <p14:creationId xmlns:p14="http://schemas.microsoft.com/office/powerpoint/2010/main" val="409513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it colored bg - research">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59E529B3-AB90-4577-AB7E-9471B1A4493D}"/>
              </a:ext>
            </a:extLst>
          </p:cNvPr>
          <p:cNvSpPr/>
          <p:nvPr userDrawn="1"/>
        </p:nvSpPr>
        <p:spPr>
          <a:xfrm>
            <a:off x="0" y="6263370"/>
            <a:ext cx="12192000" cy="59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77FC29EB-7314-49D1-BCCF-0C1FC9DD7AFF}"/>
              </a:ext>
            </a:extLst>
          </p:cNvPr>
          <p:cNvSpPr/>
          <p:nvPr userDrawn="1"/>
        </p:nvSpPr>
        <p:spPr>
          <a:xfrm>
            <a:off x="0" y="1540932"/>
            <a:ext cx="6096000" cy="4722439"/>
          </a:xfrm>
          <a:prstGeom prst="rect">
            <a:avLst/>
          </a:prstGeom>
          <a:solidFill>
            <a:srgbClr val="00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inhoud 2">
            <a:extLst>
              <a:ext uri="{FF2B5EF4-FFF2-40B4-BE49-F238E27FC236}">
                <a16:creationId xmlns:a16="http://schemas.microsoft.com/office/drawing/2014/main" id="{AC18372C-9B21-4DA0-8A35-9ACF44B7D0B9}"/>
              </a:ext>
            </a:extLst>
          </p:cNvPr>
          <p:cNvSpPr>
            <a:spLocks noGrp="1"/>
          </p:cNvSpPr>
          <p:nvPr>
            <p:ph sz="half" idx="1" hasCustomPrompt="1"/>
          </p:nvPr>
        </p:nvSpPr>
        <p:spPr>
          <a:xfrm>
            <a:off x="647700" y="2705101"/>
            <a:ext cx="5359400" cy="3204086"/>
          </a:xfrm>
          <a:prstGeom prst="rect">
            <a:avLst/>
          </a:prstGeom>
        </p:spPr>
        <p:txBody>
          <a:bodyPr/>
          <a:lstStyle>
            <a:lvl1pPr marL="0" indent="0">
              <a:lnSpc>
                <a:spcPct val="125000"/>
              </a:lnSpc>
              <a:spcBef>
                <a:spcPts val="0"/>
              </a:spcBef>
              <a:buFont typeface="Arial" panose="020B0604020202020204" pitchFamily="34" charset="0"/>
              <a:buNone/>
              <a:defRPr sz="23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err="1"/>
              <a:t>Plain</a:t>
            </a:r>
            <a:r>
              <a:rPr lang="nl-NL" dirty="0"/>
              <a:t> </a:t>
            </a:r>
            <a:r>
              <a:rPr lang="nl-NL" dirty="0" err="1"/>
              <a:t>text</a:t>
            </a:r>
            <a:r>
              <a:rPr lang="nl-NL" dirty="0"/>
              <a:t> or </a:t>
            </a:r>
            <a:r>
              <a:rPr lang="nl-NL" dirty="0" err="1"/>
              <a:t>bullet</a:t>
            </a:r>
            <a:r>
              <a:rPr lang="nl-NL" dirty="0"/>
              <a:t> </a:t>
            </a:r>
            <a:r>
              <a:rPr lang="nl-NL" dirty="0" err="1"/>
              <a:t>text</a:t>
            </a:r>
            <a:r>
              <a:rPr lang="nl-NL" dirty="0"/>
              <a:t> </a:t>
            </a:r>
            <a:r>
              <a:rPr lang="nl-NL" dirty="0" err="1"/>
              <a:t>goes</a:t>
            </a:r>
            <a:r>
              <a:rPr lang="nl-NL" dirty="0"/>
              <a:t> here.</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Example footer | July 2018</a:t>
            </a:r>
          </a:p>
        </p:txBody>
      </p:sp>
      <p:sp>
        <p:nvSpPr>
          <p:cNvPr id="9" name="Tijdelijke aanduiding voor afbeelding 8">
            <a:extLst>
              <a:ext uri="{FF2B5EF4-FFF2-40B4-BE49-F238E27FC236}">
                <a16:creationId xmlns:a16="http://schemas.microsoft.com/office/drawing/2014/main" id="{B01829AF-F5A5-489C-90FE-660E14CFDB88}"/>
              </a:ext>
            </a:extLst>
          </p:cNvPr>
          <p:cNvSpPr>
            <a:spLocks noGrp="1"/>
          </p:cNvSpPr>
          <p:nvPr>
            <p:ph type="pic" sz="quarter" idx="12"/>
          </p:nvPr>
        </p:nvSpPr>
        <p:spPr>
          <a:xfrm>
            <a:off x="6096000" y="1540933"/>
            <a:ext cx="6096000" cy="4722440"/>
          </a:xfrm>
          <a:prstGeom prst="rect">
            <a:avLst/>
          </a:prstGeom>
          <a:blipFill>
            <a:blip r:embed="rId2"/>
            <a:stretch>
              <a:fillRect/>
            </a:stretch>
          </a:blipFill>
        </p:spPr>
        <p:txBody>
          <a:bodyPr/>
          <a:lstStyle>
            <a:lvl1pPr>
              <a:defRPr>
                <a:noFill/>
              </a:defRPr>
            </a:lvl1pPr>
          </a:lstStyle>
          <a:p>
            <a:endParaRPr lang="nl-NL" dirty="0"/>
          </a:p>
        </p:txBody>
      </p:sp>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47700" y="1884145"/>
            <a:ext cx="5346700" cy="646331"/>
          </a:xfrm>
        </p:spPr>
        <p:txBody>
          <a:bodyPr anchor="t" anchorCtr="0">
            <a:spAutoFit/>
          </a:bodyPr>
          <a:lstStyle>
            <a:lvl1pPr>
              <a:defRPr>
                <a:solidFill>
                  <a:schemeClr val="bg1"/>
                </a:solidFill>
              </a:defRPr>
            </a:lvl1pPr>
          </a:lstStyle>
          <a:p>
            <a:r>
              <a:rPr lang="nl-NL" dirty="0"/>
              <a:t>Enter </a:t>
            </a:r>
            <a:r>
              <a:rPr lang="nl-NL" dirty="0" err="1"/>
              <a:t>title</a:t>
            </a:r>
            <a:r>
              <a:rPr lang="nl-NL" dirty="0"/>
              <a:t> here</a:t>
            </a:r>
          </a:p>
        </p:txBody>
      </p:sp>
    </p:spTree>
    <p:extLst>
      <p:ext uri="{BB962C8B-B14F-4D97-AF65-F5344CB8AC3E}">
        <p14:creationId xmlns:p14="http://schemas.microsoft.com/office/powerpoint/2010/main" val="319454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ndscape colored bg - research">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7FC29EB-7314-49D1-BCCF-0C1FC9DD7AFF}"/>
              </a:ext>
            </a:extLst>
          </p:cNvPr>
          <p:cNvSpPr/>
          <p:nvPr userDrawn="1"/>
        </p:nvSpPr>
        <p:spPr>
          <a:xfrm>
            <a:off x="0" y="4360985"/>
            <a:ext cx="12192000" cy="1900987"/>
          </a:xfrm>
          <a:prstGeom prst="rect">
            <a:avLst/>
          </a:prstGeom>
          <a:solidFill>
            <a:srgbClr val="00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59E529B3-AB90-4577-AB7E-9471B1A4493D}"/>
              </a:ext>
            </a:extLst>
          </p:cNvPr>
          <p:cNvSpPr/>
          <p:nvPr userDrawn="1"/>
        </p:nvSpPr>
        <p:spPr>
          <a:xfrm>
            <a:off x="0" y="6263370"/>
            <a:ext cx="12192000" cy="59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inhoud 2">
            <a:extLst>
              <a:ext uri="{FF2B5EF4-FFF2-40B4-BE49-F238E27FC236}">
                <a16:creationId xmlns:a16="http://schemas.microsoft.com/office/drawing/2014/main" id="{AC18372C-9B21-4DA0-8A35-9ACF44B7D0B9}"/>
              </a:ext>
            </a:extLst>
          </p:cNvPr>
          <p:cNvSpPr>
            <a:spLocks noGrp="1"/>
          </p:cNvSpPr>
          <p:nvPr>
            <p:ph sz="half" idx="1" hasCustomPrompt="1"/>
          </p:nvPr>
        </p:nvSpPr>
        <p:spPr>
          <a:xfrm>
            <a:off x="657224" y="4591050"/>
            <a:ext cx="5438775" cy="1428750"/>
          </a:xfrm>
          <a:prstGeom prst="rect">
            <a:avLst/>
          </a:prstGeom>
        </p:spPr>
        <p:txBody>
          <a:bodyPr/>
          <a:lstStyle>
            <a:lvl1pPr marL="0" indent="0">
              <a:lnSpc>
                <a:spcPct val="125000"/>
              </a:lnSpc>
              <a:spcBef>
                <a:spcPts val="0"/>
              </a:spcBef>
              <a:buFont typeface="Arial" panose="020B0604020202020204" pitchFamily="34" charset="0"/>
              <a:buNone/>
              <a:defRPr sz="23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err="1"/>
              <a:t>Use</a:t>
            </a:r>
            <a:r>
              <a:rPr lang="nl-NL" dirty="0"/>
              <a:t> </a:t>
            </a:r>
            <a:r>
              <a:rPr lang="nl-NL" dirty="0" err="1"/>
              <a:t>plain</a:t>
            </a:r>
            <a:r>
              <a:rPr lang="nl-NL" dirty="0"/>
              <a:t> tekst or </a:t>
            </a:r>
            <a:r>
              <a:rPr lang="nl-NL" dirty="0" err="1"/>
              <a:t>bullet</a:t>
            </a:r>
            <a:r>
              <a:rPr lang="nl-NL" dirty="0"/>
              <a:t> tekst here.</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Example footer | July 2018</a:t>
            </a:r>
          </a:p>
        </p:txBody>
      </p:sp>
      <p:sp>
        <p:nvSpPr>
          <p:cNvPr id="9" name="Tijdelijke aanduiding voor afbeelding 8">
            <a:extLst>
              <a:ext uri="{FF2B5EF4-FFF2-40B4-BE49-F238E27FC236}">
                <a16:creationId xmlns:a16="http://schemas.microsoft.com/office/drawing/2014/main" id="{B01829AF-F5A5-489C-90FE-660E14CFDB88}"/>
              </a:ext>
            </a:extLst>
          </p:cNvPr>
          <p:cNvSpPr>
            <a:spLocks noGrp="1"/>
          </p:cNvSpPr>
          <p:nvPr>
            <p:ph type="pic" sz="quarter" idx="12"/>
          </p:nvPr>
        </p:nvSpPr>
        <p:spPr>
          <a:xfrm>
            <a:off x="6096000" y="1543050"/>
            <a:ext cx="6096000" cy="2816537"/>
          </a:xfrm>
          <a:prstGeom prst="rect">
            <a:avLst/>
          </a:prstGeom>
          <a:blipFill>
            <a:blip r:embed="rId2"/>
            <a:stretch>
              <a:fillRect/>
            </a:stretch>
          </a:blipFill>
        </p:spPr>
        <p:txBody>
          <a:bodyPr/>
          <a:lstStyle>
            <a:lvl1pPr>
              <a:defRPr>
                <a:noFill/>
              </a:defRPr>
            </a:lvl1pPr>
          </a:lstStyle>
          <a:p>
            <a:endParaRPr lang="nl-NL" dirty="0"/>
          </a:p>
        </p:txBody>
      </p:sp>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47700" y="1884145"/>
            <a:ext cx="5346700" cy="646331"/>
          </a:xfrm>
        </p:spPr>
        <p:txBody>
          <a:bodyPr anchor="t" anchorCtr="0">
            <a:spAutoFit/>
          </a:bodyPr>
          <a:lstStyle>
            <a:lvl1pPr>
              <a:defRPr>
                <a:solidFill>
                  <a:schemeClr val="bg1"/>
                </a:solidFill>
              </a:defRPr>
            </a:lvl1pPr>
          </a:lstStyle>
          <a:p>
            <a:r>
              <a:rPr lang="nl-NL" dirty="0"/>
              <a:t>Hier de titel</a:t>
            </a:r>
          </a:p>
        </p:txBody>
      </p:sp>
      <p:sp>
        <p:nvSpPr>
          <p:cNvPr id="10" name="Tijdelijke aanduiding voor afbeelding 8">
            <a:extLst>
              <a:ext uri="{FF2B5EF4-FFF2-40B4-BE49-F238E27FC236}">
                <a16:creationId xmlns:a16="http://schemas.microsoft.com/office/drawing/2014/main" id="{2567F586-9BCF-4F4E-9B12-659A83DECC0E}"/>
              </a:ext>
            </a:extLst>
          </p:cNvPr>
          <p:cNvSpPr>
            <a:spLocks noGrp="1"/>
          </p:cNvSpPr>
          <p:nvPr>
            <p:ph type="pic" sz="quarter" idx="13"/>
          </p:nvPr>
        </p:nvSpPr>
        <p:spPr>
          <a:xfrm>
            <a:off x="0" y="1543050"/>
            <a:ext cx="6096000" cy="2816537"/>
          </a:xfrm>
          <a:prstGeom prst="rect">
            <a:avLst/>
          </a:prstGeom>
          <a:blipFill>
            <a:blip r:embed="rId3"/>
            <a:stretch>
              <a:fillRect/>
            </a:stretch>
          </a:blipFill>
        </p:spPr>
        <p:txBody>
          <a:bodyPr/>
          <a:lstStyle>
            <a:lvl1pPr>
              <a:defRPr>
                <a:noFill/>
              </a:defRPr>
            </a:lvl1pPr>
          </a:lstStyle>
          <a:p>
            <a:endParaRPr lang="nl-NL" dirty="0"/>
          </a:p>
        </p:txBody>
      </p:sp>
      <p:sp>
        <p:nvSpPr>
          <p:cNvPr id="11" name="Tijdelijke aanduiding voor inhoud 2">
            <a:extLst>
              <a:ext uri="{FF2B5EF4-FFF2-40B4-BE49-F238E27FC236}">
                <a16:creationId xmlns:a16="http://schemas.microsoft.com/office/drawing/2014/main" id="{0E57F8D3-B0E4-4983-AE22-66D32A275319}"/>
              </a:ext>
            </a:extLst>
          </p:cNvPr>
          <p:cNvSpPr>
            <a:spLocks noGrp="1"/>
          </p:cNvSpPr>
          <p:nvPr>
            <p:ph sz="half" idx="14" hasCustomPrompt="1"/>
          </p:nvPr>
        </p:nvSpPr>
        <p:spPr>
          <a:xfrm>
            <a:off x="6296024" y="4600575"/>
            <a:ext cx="5438775" cy="1428750"/>
          </a:xfrm>
          <a:prstGeom prst="rect">
            <a:avLst/>
          </a:prstGeom>
        </p:spPr>
        <p:txBody>
          <a:bodyPr/>
          <a:lstStyle>
            <a:lvl1pPr marL="342900" indent="-342900">
              <a:lnSpc>
                <a:spcPct val="125000"/>
              </a:lnSpc>
              <a:spcBef>
                <a:spcPts val="0"/>
              </a:spcBef>
              <a:buFont typeface="Arial" panose="020B0604020202020204" pitchFamily="34" charset="0"/>
              <a:buChar char="•"/>
              <a:defRPr sz="23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err="1"/>
              <a:t>Use</a:t>
            </a:r>
            <a:r>
              <a:rPr lang="nl-NL" dirty="0"/>
              <a:t> </a:t>
            </a:r>
            <a:r>
              <a:rPr lang="nl-NL" dirty="0" err="1"/>
              <a:t>bullets</a:t>
            </a:r>
            <a:r>
              <a:rPr lang="nl-NL" dirty="0"/>
              <a:t> here</a:t>
            </a:r>
          </a:p>
        </p:txBody>
      </p:sp>
    </p:spTree>
    <p:extLst>
      <p:ext uri="{BB962C8B-B14F-4D97-AF65-F5344CB8AC3E}">
        <p14:creationId xmlns:p14="http://schemas.microsoft.com/office/powerpoint/2010/main" val="24562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ndscape colored bg - research">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59E529B3-AB90-4577-AB7E-9471B1A4493D}"/>
              </a:ext>
            </a:extLst>
          </p:cNvPr>
          <p:cNvSpPr/>
          <p:nvPr userDrawn="1"/>
        </p:nvSpPr>
        <p:spPr>
          <a:xfrm>
            <a:off x="0" y="6263370"/>
            <a:ext cx="12192000" cy="59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Picture 2">
            <a:extLst>
              <a:ext uri="{FF2B5EF4-FFF2-40B4-BE49-F238E27FC236}">
                <a16:creationId xmlns:a16="http://schemas.microsoft.com/office/drawing/2014/main" id="{BAAFFD8F-C003-394D-89C0-6177D35C4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036545"/>
            <a:ext cx="12192000" cy="5485435"/>
          </a:xfrm>
          <a:prstGeom prst="rect">
            <a:avLst/>
          </a:prstGeom>
        </p:spPr>
      </p:pic>
      <p:sp>
        <p:nvSpPr>
          <p:cNvPr id="5" name="Rectangle 4">
            <a:extLst>
              <a:ext uri="{FF2B5EF4-FFF2-40B4-BE49-F238E27FC236}">
                <a16:creationId xmlns:a16="http://schemas.microsoft.com/office/drawing/2014/main" id="{BFDECED7-3AAE-0D44-B204-B66215C7B78F}"/>
              </a:ext>
            </a:extLst>
          </p:cNvPr>
          <p:cNvSpPr/>
          <p:nvPr userDrawn="1"/>
        </p:nvSpPr>
        <p:spPr>
          <a:xfrm>
            <a:off x="0" y="6445045"/>
            <a:ext cx="12301870" cy="563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282CD7-24AB-6842-921A-B8BCB13E5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39075" y="6452489"/>
            <a:ext cx="4052923" cy="401912"/>
          </a:xfrm>
          <a:prstGeom prst="rect">
            <a:avLst/>
          </a:prstGeom>
        </p:spPr>
      </p:pic>
      <p:sp>
        <p:nvSpPr>
          <p:cNvPr id="7" name="TextBox 6">
            <a:extLst>
              <a:ext uri="{FF2B5EF4-FFF2-40B4-BE49-F238E27FC236}">
                <a16:creationId xmlns:a16="http://schemas.microsoft.com/office/drawing/2014/main" id="{5024D92B-A2E6-DB41-BF3D-56A0A0A672EF}"/>
              </a:ext>
            </a:extLst>
          </p:cNvPr>
          <p:cNvSpPr txBox="1"/>
          <p:nvPr userDrawn="1"/>
        </p:nvSpPr>
        <p:spPr>
          <a:xfrm>
            <a:off x="5932969" y="6525578"/>
            <a:ext cx="3902149" cy="261610"/>
          </a:xfrm>
          <a:prstGeom prst="rect">
            <a:avLst/>
          </a:prstGeom>
          <a:noFill/>
        </p:spPr>
        <p:txBody>
          <a:bodyPr wrap="square" rtlCol="0">
            <a:spAutoFit/>
          </a:bodyPr>
          <a:lstStyle/>
          <a:p>
            <a:r>
              <a:rPr lang="en-US" sz="1100" dirty="0"/>
              <a:t>APH is a collaboration between:</a:t>
            </a:r>
          </a:p>
        </p:txBody>
      </p:sp>
    </p:spTree>
    <p:extLst>
      <p:ext uri="{BB962C8B-B14F-4D97-AF65-F5344CB8AC3E}">
        <p14:creationId xmlns:p14="http://schemas.microsoft.com/office/powerpoint/2010/main" val="90641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elpagina - onderzo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333C430D-E413-4705-BF87-59067A65F4AD}"/>
              </a:ext>
            </a:extLst>
          </p:cNvPr>
          <p:cNvSpPr/>
          <p:nvPr userDrawn="1"/>
        </p:nvSpPr>
        <p:spPr>
          <a:xfrm>
            <a:off x="0" y="603738"/>
            <a:ext cx="12192000" cy="2825262"/>
          </a:xfrm>
          <a:prstGeom prst="rect">
            <a:avLst/>
          </a:prstGeom>
          <a:solidFill>
            <a:srgbClr val="009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tel 1">
            <a:extLst>
              <a:ext uri="{FF2B5EF4-FFF2-40B4-BE49-F238E27FC236}">
                <a16:creationId xmlns:a16="http://schemas.microsoft.com/office/drawing/2014/main" id="{5B1D3611-1177-48EA-A067-CEF0CDB42490}"/>
              </a:ext>
            </a:extLst>
          </p:cNvPr>
          <p:cNvSpPr>
            <a:spLocks noGrp="1"/>
          </p:cNvSpPr>
          <p:nvPr>
            <p:ph type="ctrTitle" hasCustomPrompt="1"/>
          </p:nvPr>
        </p:nvSpPr>
        <p:spPr>
          <a:xfrm>
            <a:off x="653143" y="1057047"/>
            <a:ext cx="10776857" cy="1152751"/>
          </a:xfrm>
        </p:spPr>
        <p:txBody>
          <a:bodyPr anchor="b">
            <a:normAutofit/>
          </a:bodyPr>
          <a:lstStyle>
            <a:lvl1pPr algn="l">
              <a:defRPr sz="5000" b="1">
                <a:solidFill>
                  <a:schemeClr val="bg1"/>
                </a:solidFill>
                <a:latin typeface="Trebuchet MS" panose="020B0603020202020204" pitchFamily="34" charset="0"/>
              </a:defRPr>
            </a:lvl1pPr>
          </a:lstStyle>
          <a:p>
            <a:r>
              <a:rPr lang="nl-NL" dirty="0"/>
              <a:t>Hier de titel</a:t>
            </a:r>
          </a:p>
        </p:txBody>
      </p:sp>
      <p:sp>
        <p:nvSpPr>
          <p:cNvPr id="3" name="Ondertitel 2">
            <a:extLst>
              <a:ext uri="{FF2B5EF4-FFF2-40B4-BE49-F238E27FC236}">
                <a16:creationId xmlns:a16="http://schemas.microsoft.com/office/drawing/2014/main" id="{3AC4A8E8-3E90-4C49-8DE9-AAB8EE459045}"/>
              </a:ext>
            </a:extLst>
          </p:cNvPr>
          <p:cNvSpPr>
            <a:spLocks noGrp="1"/>
          </p:cNvSpPr>
          <p:nvPr>
            <p:ph type="subTitle" idx="1" hasCustomPrompt="1"/>
          </p:nvPr>
        </p:nvSpPr>
        <p:spPr>
          <a:xfrm>
            <a:off x="674915" y="2340428"/>
            <a:ext cx="10776857" cy="653143"/>
          </a:xfrm>
          <a:prstGeom prst="rect">
            <a:avLst/>
          </a:prstGeom>
        </p:spPr>
        <p:txBody>
          <a:bodyPr>
            <a:normAutofit/>
          </a:bodyPr>
          <a:lstStyle>
            <a:lvl1pPr marL="0" indent="0" algn="l">
              <a:buNone/>
              <a:defRPr sz="3800" b="0">
                <a:solidFill>
                  <a:schemeClr val="bg1"/>
                </a:solidFill>
                <a:latin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Hier de subtitel</a:t>
            </a:r>
          </a:p>
        </p:txBody>
      </p:sp>
      <p:pic>
        <p:nvPicPr>
          <p:cNvPr id="10" name="Afbeelding 9">
            <a:extLst>
              <a:ext uri="{FF2B5EF4-FFF2-40B4-BE49-F238E27FC236}">
                <a16:creationId xmlns:a16="http://schemas.microsoft.com/office/drawing/2014/main" id="{2E896DCE-6314-4456-ADEB-F5C25B82E6A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12762" y="0"/>
            <a:ext cx="3563547" cy="992580"/>
          </a:xfrm>
          <a:prstGeom prst="rect">
            <a:avLst/>
          </a:prstGeom>
        </p:spPr>
      </p:pic>
      <p:sp>
        <p:nvSpPr>
          <p:cNvPr id="15" name="Tijdelijke aanduiding voor afbeelding 14">
            <a:extLst>
              <a:ext uri="{FF2B5EF4-FFF2-40B4-BE49-F238E27FC236}">
                <a16:creationId xmlns:a16="http://schemas.microsoft.com/office/drawing/2014/main" id="{2DCE008E-4AC9-41CA-AD71-DCFAAF3FCE89}"/>
              </a:ext>
            </a:extLst>
          </p:cNvPr>
          <p:cNvSpPr>
            <a:spLocks noGrp="1"/>
          </p:cNvSpPr>
          <p:nvPr>
            <p:ph type="pic" sz="quarter" idx="10"/>
          </p:nvPr>
        </p:nvSpPr>
        <p:spPr>
          <a:xfrm>
            <a:off x="0" y="3429000"/>
            <a:ext cx="12192000" cy="3429000"/>
          </a:xfrm>
          <a:prstGeom prst="rect">
            <a:avLst/>
          </a:prstGeom>
          <a:blipFill>
            <a:blip r:embed="rId3"/>
            <a:stretch>
              <a:fillRect/>
            </a:stretch>
          </a:blipFill>
        </p:spPr>
        <p:txBody>
          <a:bodyPr/>
          <a:lstStyle>
            <a:lvl1pPr marL="0" indent="0">
              <a:buNone/>
              <a:defRPr>
                <a:noFill/>
              </a:defRPr>
            </a:lvl1pPr>
          </a:lstStyle>
          <a:p>
            <a:endParaRPr lang="nl-NL" dirty="0"/>
          </a:p>
        </p:txBody>
      </p:sp>
    </p:spTree>
    <p:extLst>
      <p:ext uri="{BB962C8B-B14F-4D97-AF65-F5344CB8AC3E}">
        <p14:creationId xmlns:p14="http://schemas.microsoft.com/office/powerpoint/2010/main" val="17129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3CCC1A1E-656A-4AF0-AA4A-4C5B0A9CBB55}"/>
              </a:ext>
            </a:extLst>
          </p:cNvPr>
          <p:cNvSpPr/>
          <p:nvPr userDrawn="1"/>
        </p:nvSpPr>
        <p:spPr>
          <a:xfrm>
            <a:off x="1" y="6271260"/>
            <a:ext cx="12192000" cy="586740"/>
          </a:xfrm>
          <a:prstGeom prst="rect">
            <a:avLst/>
          </a:prstGeom>
          <a:solidFill>
            <a:srgbClr val="CED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titel 1">
            <a:extLst>
              <a:ext uri="{FF2B5EF4-FFF2-40B4-BE49-F238E27FC236}">
                <a16:creationId xmlns:a16="http://schemas.microsoft.com/office/drawing/2014/main" id="{F05E57A9-EF42-41CC-A2FF-69FC444635B3}"/>
              </a:ext>
            </a:extLst>
          </p:cNvPr>
          <p:cNvSpPr>
            <a:spLocks noGrp="1"/>
          </p:cNvSpPr>
          <p:nvPr>
            <p:ph type="title"/>
          </p:nvPr>
        </p:nvSpPr>
        <p:spPr>
          <a:xfrm>
            <a:off x="673100" y="1100092"/>
            <a:ext cx="10515600" cy="1325563"/>
          </a:xfrm>
          <a:prstGeom prst="rect">
            <a:avLst/>
          </a:prstGeom>
        </p:spPr>
        <p:txBody>
          <a:bodyPr vert="horz" lIns="91440" tIns="45720" rIns="91440" bIns="45720" rtlCol="0" anchor="ctr">
            <a:normAutofit/>
          </a:bodyPr>
          <a:lstStyle/>
          <a:p>
            <a:r>
              <a:rPr lang="nl-NL" dirty="0"/>
              <a:t>Hier de titel</a:t>
            </a:r>
          </a:p>
        </p:txBody>
      </p:sp>
      <p:sp>
        <p:nvSpPr>
          <p:cNvPr id="5" name="Tijdelijke aanduiding voor voettekst 4">
            <a:extLst>
              <a:ext uri="{FF2B5EF4-FFF2-40B4-BE49-F238E27FC236}">
                <a16:creationId xmlns:a16="http://schemas.microsoft.com/office/drawing/2014/main" id="{F64C743E-8D29-4316-98AB-B30200D583DD}"/>
              </a:ext>
            </a:extLst>
          </p:cNvPr>
          <p:cNvSpPr>
            <a:spLocks noGrp="1"/>
          </p:cNvSpPr>
          <p:nvPr>
            <p:ph type="ftr" sz="quarter" idx="3"/>
          </p:nvPr>
        </p:nvSpPr>
        <p:spPr>
          <a:xfrm>
            <a:off x="711200" y="6381750"/>
            <a:ext cx="4114800" cy="365125"/>
          </a:xfrm>
          <a:prstGeom prst="rect">
            <a:avLst/>
          </a:prstGeom>
        </p:spPr>
        <p:txBody>
          <a:bodyPr vert="horz" lIns="91440" tIns="45720" rIns="91440" bIns="45720" rtlCol="0" anchor="ctr"/>
          <a:lstStyle>
            <a:lvl1pPr algn="l">
              <a:defRPr sz="1250">
                <a:solidFill>
                  <a:srgbClr val="00373E"/>
                </a:solidFill>
              </a:defRPr>
            </a:lvl1pPr>
          </a:lstStyle>
          <a:p>
            <a:r>
              <a:rPr lang="nl-NL"/>
              <a:t>Example footer | July 2018</a:t>
            </a:r>
            <a:endParaRPr lang="nl-NL" dirty="0"/>
          </a:p>
        </p:txBody>
      </p:sp>
      <p:pic>
        <p:nvPicPr>
          <p:cNvPr id="8" name="Afbeelding 7">
            <a:extLst>
              <a:ext uri="{FF2B5EF4-FFF2-40B4-BE49-F238E27FC236}">
                <a16:creationId xmlns:a16="http://schemas.microsoft.com/office/drawing/2014/main" id="{1A6CEDF9-8401-43A2-A4AB-0E7332B8A3EF}"/>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5848413" y="0"/>
            <a:ext cx="495173" cy="1011192"/>
          </a:xfrm>
          <a:prstGeom prst="rect">
            <a:avLst/>
          </a:prstGeom>
        </p:spPr>
      </p:pic>
    </p:spTree>
    <p:extLst>
      <p:ext uri="{BB962C8B-B14F-4D97-AF65-F5344CB8AC3E}">
        <p14:creationId xmlns:p14="http://schemas.microsoft.com/office/powerpoint/2010/main" val="26706406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000" b="1" kern="1200">
          <a:solidFill>
            <a:srgbClr val="E89E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B27C79-C680-4A7F-8DF6-D93FA9B640E9}"/>
              </a:ext>
            </a:extLst>
          </p:cNvPr>
          <p:cNvSpPr>
            <a:spLocks noGrp="1"/>
          </p:cNvSpPr>
          <p:nvPr>
            <p:ph type="ctrTitle"/>
          </p:nvPr>
        </p:nvSpPr>
        <p:spPr/>
        <p:txBody>
          <a:bodyPr>
            <a:noAutofit/>
          </a:bodyPr>
          <a:lstStyle/>
          <a:p>
            <a:r>
              <a:rPr lang="en-US" sz="3800" b="0" dirty="0"/>
              <a:t>Towards Open-Source MRI Data: Defacing and Sharpness Estimation</a:t>
            </a:r>
            <a:endParaRPr lang="nl-NL" sz="3800" dirty="0"/>
          </a:p>
        </p:txBody>
      </p:sp>
      <p:sp>
        <p:nvSpPr>
          <p:cNvPr id="3" name="Ondertitel 2">
            <a:extLst>
              <a:ext uri="{FF2B5EF4-FFF2-40B4-BE49-F238E27FC236}">
                <a16:creationId xmlns:a16="http://schemas.microsoft.com/office/drawing/2014/main" id="{829CBB0D-5C54-4D58-8000-D86D3E690B77}"/>
              </a:ext>
            </a:extLst>
          </p:cNvPr>
          <p:cNvSpPr>
            <a:spLocks noGrp="1"/>
          </p:cNvSpPr>
          <p:nvPr>
            <p:ph type="subTitle" idx="1"/>
          </p:nvPr>
        </p:nvSpPr>
        <p:spPr/>
        <p:txBody>
          <a:bodyPr>
            <a:normAutofit/>
          </a:bodyPr>
          <a:lstStyle/>
          <a:p>
            <a:r>
              <a:rPr lang="en-GB" sz="2800" dirty="0"/>
              <a:t>Emma </a:t>
            </a:r>
            <a:r>
              <a:rPr lang="en-GB" sz="2800" dirty="0" err="1"/>
              <a:t>Hokken</a:t>
            </a:r>
            <a:r>
              <a:rPr lang="en-GB" sz="2800" dirty="0"/>
              <a:t> | AI Master’s Thesis | 30 June 2021</a:t>
            </a:r>
          </a:p>
        </p:txBody>
      </p:sp>
      <p:sp>
        <p:nvSpPr>
          <p:cNvPr id="4" name="Tijdelijke aanduiding voor afbeelding 3">
            <a:extLst>
              <a:ext uri="{FF2B5EF4-FFF2-40B4-BE49-F238E27FC236}">
                <a16:creationId xmlns:a16="http://schemas.microsoft.com/office/drawing/2014/main" id="{9E0864B0-44FE-4A65-9018-5BBCEEE4C060}"/>
              </a:ext>
            </a:extLst>
          </p:cNvPr>
          <p:cNvSpPr>
            <a:spLocks noGrp="1"/>
          </p:cNvSpPr>
          <p:nvPr>
            <p:ph type="pic" sz="quarter" idx="10"/>
          </p:nvPr>
        </p:nvSpPr>
        <p:spPr/>
      </p:sp>
    </p:spTree>
    <p:extLst>
      <p:ext uri="{BB962C8B-B14F-4D97-AF65-F5344CB8AC3E}">
        <p14:creationId xmlns:p14="http://schemas.microsoft.com/office/powerpoint/2010/main" val="26255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FE9A-0982-754E-A9EA-479E7204991B}"/>
              </a:ext>
            </a:extLst>
          </p:cNvPr>
          <p:cNvSpPr>
            <a:spLocks noGrp="1"/>
          </p:cNvSpPr>
          <p:nvPr>
            <p:ph type="title"/>
          </p:nvPr>
        </p:nvSpPr>
        <p:spPr/>
        <p:txBody>
          <a:bodyPr/>
          <a:lstStyle/>
          <a:p>
            <a:r>
              <a:rPr lang="en-US" dirty="0"/>
              <a:t>Adding Gaussian background noise</a:t>
            </a:r>
          </a:p>
        </p:txBody>
      </p:sp>
      <p:sp>
        <p:nvSpPr>
          <p:cNvPr id="3" name="Content Placeholder 2">
            <a:extLst>
              <a:ext uri="{FF2B5EF4-FFF2-40B4-BE49-F238E27FC236}">
                <a16:creationId xmlns:a16="http://schemas.microsoft.com/office/drawing/2014/main" id="{EA6D2F3C-053B-D846-9DD1-AE0FF76AF655}"/>
              </a:ext>
            </a:extLst>
          </p:cNvPr>
          <p:cNvSpPr>
            <a:spLocks noGrp="1"/>
          </p:cNvSpPr>
          <p:nvPr>
            <p:ph sz="half" idx="2"/>
          </p:nvPr>
        </p:nvSpPr>
        <p:spPr/>
        <p:txBody>
          <a:bodyPr/>
          <a:lstStyle/>
          <a:p>
            <a:r>
              <a:rPr lang="en-US" dirty="0"/>
              <a:t>Defacing using dilation removes background, thus noise</a:t>
            </a:r>
          </a:p>
          <a:p>
            <a:r>
              <a:rPr lang="en-US" dirty="0"/>
              <a:t>Newly generated Gaussian noise added to background</a:t>
            </a:r>
          </a:p>
          <a:p>
            <a:r>
              <a:rPr lang="en-US" dirty="0"/>
              <a:t>Select ring from last slice of k-space</a:t>
            </a:r>
          </a:p>
          <a:p>
            <a:pPr lvl="1"/>
            <a:r>
              <a:rPr lang="en-US" dirty="0"/>
              <a:t>Width: 27 pixels </a:t>
            </a:r>
          </a:p>
          <a:p>
            <a:r>
              <a:rPr lang="en-US" dirty="0"/>
              <a:t>Calculate standard deviation</a:t>
            </a:r>
          </a:p>
          <a:p>
            <a:r>
              <a:rPr lang="en-US" dirty="0"/>
              <a:t>Generate Gaussian noise and add to defaced image</a:t>
            </a:r>
          </a:p>
          <a:p>
            <a:r>
              <a:rPr lang="en-US" dirty="0"/>
              <a:t>Gaussian smoothing to facilitate alpha blend</a:t>
            </a:r>
          </a:p>
          <a:p>
            <a:endParaRPr lang="en-US" dirty="0"/>
          </a:p>
          <a:p>
            <a:endParaRPr lang="en-US" dirty="0"/>
          </a:p>
        </p:txBody>
      </p:sp>
      <p:sp>
        <p:nvSpPr>
          <p:cNvPr id="4" name="Footer Placeholder 3">
            <a:extLst>
              <a:ext uri="{FF2B5EF4-FFF2-40B4-BE49-F238E27FC236}">
                <a16:creationId xmlns:a16="http://schemas.microsoft.com/office/drawing/2014/main" id="{C9581794-F6F6-784B-9DA1-59D1A0A0EC72}"/>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37060D92-1F04-3242-AE4C-29C70B714769}"/>
              </a:ext>
            </a:extLst>
          </p:cNvPr>
          <p:cNvPicPr>
            <a:picLocks noChangeAspect="1"/>
          </p:cNvPicPr>
          <p:nvPr/>
        </p:nvPicPr>
        <p:blipFill>
          <a:blip r:embed="rId3"/>
          <a:stretch>
            <a:fillRect/>
          </a:stretch>
        </p:blipFill>
        <p:spPr>
          <a:xfrm>
            <a:off x="8619744" y="2220868"/>
            <a:ext cx="2819400" cy="3479800"/>
          </a:xfrm>
          <a:prstGeom prst="rect">
            <a:avLst/>
          </a:prstGeom>
        </p:spPr>
      </p:pic>
    </p:spTree>
    <p:extLst>
      <p:ext uri="{BB962C8B-B14F-4D97-AF65-F5344CB8AC3E}">
        <p14:creationId xmlns:p14="http://schemas.microsoft.com/office/powerpoint/2010/main" val="234490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15D0-0DA2-0D43-82AC-2AED22C1DE50}"/>
              </a:ext>
            </a:extLst>
          </p:cNvPr>
          <p:cNvSpPr>
            <a:spLocks noGrp="1"/>
          </p:cNvSpPr>
          <p:nvPr>
            <p:ph type="title"/>
          </p:nvPr>
        </p:nvSpPr>
        <p:spPr/>
        <p:txBody>
          <a:bodyPr/>
          <a:lstStyle/>
          <a:p>
            <a:r>
              <a:rPr lang="en-US" dirty="0"/>
              <a:t>Results: </a:t>
            </a:r>
            <a:r>
              <a:rPr lang="en-US" dirty="0" err="1"/>
              <a:t>Freesurfer</a:t>
            </a:r>
            <a:r>
              <a:rPr lang="en-US" dirty="0"/>
              <a:t> defacing </a:t>
            </a:r>
          </a:p>
        </p:txBody>
      </p:sp>
      <p:sp>
        <p:nvSpPr>
          <p:cNvPr id="3" name="Content Placeholder 2">
            <a:extLst>
              <a:ext uri="{FF2B5EF4-FFF2-40B4-BE49-F238E27FC236}">
                <a16:creationId xmlns:a16="http://schemas.microsoft.com/office/drawing/2014/main" id="{1C931C0D-2E6F-1F48-AA2F-0C9D9EBF9AE5}"/>
              </a:ext>
            </a:extLst>
          </p:cNvPr>
          <p:cNvSpPr>
            <a:spLocks noGrp="1"/>
          </p:cNvSpPr>
          <p:nvPr>
            <p:ph sz="half" idx="2"/>
          </p:nvPr>
        </p:nvSpPr>
        <p:spPr>
          <a:xfrm>
            <a:off x="694943" y="2425655"/>
            <a:ext cx="10766044" cy="3751308"/>
          </a:xfrm>
        </p:spPr>
        <p:txBody>
          <a:bodyPr/>
          <a:lstStyle/>
          <a:p>
            <a:r>
              <a:rPr lang="en-US" dirty="0"/>
              <a:t>Insufficient defacing for some subjects</a:t>
            </a:r>
          </a:p>
          <a:p>
            <a:r>
              <a:rPr lang="en-US" dirty="0"/>
              <a:t>Silhouette of face remained </a:t>
            </a:r>
          </a:p>
          <a:p>
            <a:r>
              <a:rPr lang="en-US" dirty="0"/>
              <a:t>Removed part of the brain </a:t>
            </a:r>
            <a:r>
              <a:rPr lang="en-US" dirty="0">
                <a:sym typeface="Wingdings" pitchFamily="2" charset="2"/>
              </a:rPr>
              <a:t> corrected with use of brain mask</a:t>
            </a:r>
          </a:p>
          <a:p>
            <a:endParaRPr lang="en-US" dirty="0">
              <a:sym typeface="Wingdings" pitchFamily="2" charset="2"/>
            </a:endParaRPr>
          </a:p>
        </p:txBody>
      </p:sp>
      <p:sp>
        <p:nvSpPr>
          <p:cNvPr id="4" name="Footer Placeholder 3">
            <a:extLst>
              <a:ext uri="{FF2B5EF4-FFF2-40B4-BE49-F238E27FC236}">
                <a16:creationId xmlns:a16="http://schemas.microsoft.com/office/drawing/2014/main" id="{F0764469-8358-6F46-9008-37149822745D}"/>
              </a:ext>
            </a:extLst>
          </p:cNvPr>
          <p:cNvSpPr>
            <a:spLocks noGrp="1"/>
          </p:cNvSpPr>
          <p:nvPr>
            <p:ph type="ftr" sz="quarter" idx="11"/>
          </p:nvPr>
        </p:nvSpPr>
        <p:spPr/>
        <p:txBody>
          <a:bodyPr/>
          <a:lstStyle/>
          <a:p>
            <a:endParaRPr lang="nl-NL" dirty="0"/>
          </a:p>
        </p:txBody>
      </p:sp>
      <p:pic>
        <p:nvPicPr>
          <p:cNvPr id="14" name="Picture 13">
            <a:extLst>
              <a:ext uri="{FF2B5EF4-FFF2-40B4-BE49-F238E27FC236}">
                <a16:creationId xmlns:a16="http://schemas.microsoft.com/office/drawing/2014/main" id="{A96B323A-2437-1E4C-B90D-FA802C58FDC5}"/>
              </a:ext>
            </a:extLst>
          </p:cNvPr>
          <p:cNvPicPr>
            <a:picLocks noChangeAspect="1"/>
          </p:cNvPicPr>
          <p:nvPr/>
        </p:nvPicPr>
        <p:blipFill>
          <a:blip r:embed="rId3"/>
          <a:stretch>
            <a:fillRect/>
          </a:stretch>
        </p:blipFill>
        <p:spPr>
          <a:xfrm>
            <a:off x="5669788" y="3802108"/>
            <a:ext cx="5791200" cy="1955800"/>
          </a:xfrm>
          <a:prstGeom prst="rect">
            <a:avLst/>
          </a:prstGeom>
        </p:spPr>
      </p:pic>
    </p:spTree>
    <p:extLst>
      <p:ext uri="{BB962C8B-B14F-4D97-AF65-F5344CB8AC3E}">
        <p14:creationId xmlns:p14="http://schemas.microsoft.com/office/powerpoint/2010/main" val="19721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E932-E6DA-A345-9482-C643CC98D816}"/>
              </a:ext>
            </a:extLst>
          </p:cNvPr>
          <p:cNvSpPr>
            <a:spLocks noGrp="1"/>
          </p:cNvSpPr>
          <p:nvPr>
            <p:ph type="title"/>
          </p:nvPr>
        </p:nvSpPr>
        <p:spPr/>
        <p:txBody>
          <a:bodyPr/>
          <a:lstStyle/>
          <a:p>
            <a:r>
              <a:rPr lang="en-US" dirty="0"/>
              <a:t>Results: Dilation</a:t>
            </a:r>
          </a:p>
        </p:txBody>
      </p:sp>
      <p:sp>
        <p:nvSpPr>
          <p:cNvPr id="3" name="Content Placeholder 2">
            <a:extLst>
              <a:ext uri="{FF2B5EF4-FFF2-40B4-BE49-F238E27FC236}">
                <a16:creationId xmlns:a16="http://schemas.microsoft.com/office/drawing/2014/main" id="{46B7FACD-A9F3-DD4F-8907-2A58746633D4}"/>
              </a:ext>
            </a:extLst>
          </p:cNvPr>
          <p:cNvSpPr>
            <a:spLocks noGrp="1"/>
          </p:cNvSpPr>
          <p:nvPr>
            <p:ph sz="half" idx="2"/>
          </p:nvPr>
        </p:nvSpPr>
        <p:spPr>
          <a:xfrm>
            <a:off x="694944" y="2425655"/>
            <a:ext cx="5401056" cy="3751308"/>
          </a:xfrm>
        </p:spPr>
        <p:txBody>
          <a:bodyPr/>
          <a:lstStyle/>
          <a:p>
            <a:r>
              <a:rPr lang="en-GB" dirty="0"/>
              <a:t>Sufficient defacing in all planes</a:t>
            </a:r>
          </a:p>
          <a:p>
            <a:r>
              <a:rPr lang="en-GB" dirty="0"/>
              <a:t>Eyes partially remain </a:t>
            </a:r>
          </a:p>
          <a:p>
            <a:r>
              <a:rPr lang="en-GB" dirty="0"/>
              <a:t>Generalises well to all subjects</a:t>
            </a:r>
          </a:p>
          <a:p>
            <a:endParaRPr lang="en-GB" dirty="0"/>
          </a:p>
        </p:txBody>
      </p:sp>
      <p:sp>
        <p:nvSpPr>
          <p:cNvPr id="4" name="Footer Placeholder 3">
            <a:extLst>
              <a:ext uri="{FF2B5EF4-FFF2-40B4-BE49-F238E27FC236}">
                <a16:creationId xmlns:a16="http://schemas.microsoft.com/office/drawing/2014/main" id="{21604605-451C-FE4B-818F-E471EC85C9E8}"/>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B117339E-9DCE-814A-8F3B-95667CC9BF5E}"/>
              </a:ext>
            </a:extLst>
          </p:cNvPr>
          <p:cNvPicPr>
            <a:picLocks noChangeAspect="1"/>
          </p:cNvPicPr>
          <p:nvPr/>
        </p:nvPicPr>
        <p:blipFill>
          <a:blip r:embed="rId3"/>
          <a:stretch>
            <a:fillRect/>
          </a:stretch>
        </p:blipFill>
        <p:spPr>
          <a:xfrm>
            <a:off x="5775215" y="1782763"/>
            <a:ext cx="5854700" cy="4394200"/>
          </a:xfrm>
          <a:prstGeom prst="rect">
            <a:avLst/>
          </a:prstGeom>
        </p:spPr>
      </p:pic>
      <p:pic>
        <p:nvPicPr>
          <p:cNvPr id="7" name="Picture 6">
            <a:extLst>
              <a:ext uri="{FF2B5EF4-FFF2-40B4-BE49-F238E27FC236}">
                <a16:creationId xmlns:a16="http://schemas.microsoft.com/office/drawing/2014/main" id="{62AD1ED9-BAED-9A40-AD0F-47A08DC181F2}"/>
              </a:ext>
            </a:extLst>
          </p:cNvPr>
          <p:cNvPicPr>
            <a:picLocks noChangeAspect="1"/>
          </p:cNvPicPr>
          <p:nvPr/>
        </p:nvPicPr>
        <p:blipFill>
          <a:blip r:embed="rId4"/>
          <a:stretch>
            <a:fillRect/>
          </a:stretch>
        </p:blipFill>
        <p:spPr>
          <a:xfrm>
            <a:off x="6401071" y="3108326"/>
            <a:ext cx="4775200" cy="1574800"/>
          </a:xfrm>
          <a:prstGeom prst="rect">
            <a:avLst/>
          </a:prstGeom>
        </p:spPr>
      </p:pic>
    </p:spTree>
    <p:extLst>
      <p:ext uri="{BB962C8B-B14F-4D97-AF65-F5344CB8AC3E}">
        <p14:creationId xmlns:p14="http://schemas.microsoft.com/office/powerpoint/2010/main" val="278113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FF78-B310-684B-B204-2C22FDB0C91B}"/>
              </a:ext>
            </a:extLst>
          </p:cNvPr>
          <p:cNvSpPr>
            <a:spLocks noGrp="1"/>
          </p:cNvSpPr>
          <p:nvPr>
            <p:ph type="title"/>
          </p:nvPr>
        </p:nvSpPr>
        <p:spPr/>
        <p:txBody>
          <a:bodyPr/>
          <a:lstStyle/>
          <a:p>
            <a:r>
              <a:rPr lang="en-US" dirty="0"/>
              <a:t>Results: Addition of Gaussian noise</a:t>
            </a:r>
          </a:p>
        </p:txBody>
      </p:sp>
      <p:sp>
        <p:nvSpPr>
          <p:cNvPr id="4" name="Footer Placeholder 3">
            <a:extLst>
              <a:ext uri="{FF2B5EF4-FFF2-40B4-BE49-F238E27FC236}">
                <a16:creationId xmlns:a16="http://schemas.microsoft.com/office/drawing/2014/main" id="{605D3F1B-939F-E24B-A72B-14C5C3EEB426}"/>
              </a:ext>
            </a:extLst>
          </p:cNvPr>
          <p:cNvSpPr>
            <a:spLocks noGrp="1"/>
          </p:cNvSpPr>
          <p:nvPr>
            <p:ph type="ftr" sz="quarter" idx="11"/>
          </p:nvPr>
        </p:nvSpPr>
        <p:spPr/>
        <p:txBody>
          <a:bodyPr/>
          <a:lstStyle/>
          <a:p>
            <a:endParaRPr lang="nl-NL" dirty="0"/>
          </a:p>
        </p:txBody>
      </p:sp>
      <p:pic>
        <p:nvPicPr>
          <p:cNvPr id="13" name="Picture 12">
            <a:extLst>
              <a:ext uri="{FF2B5EF4-FFF2-40B4-BE49-F238E27FC236}">
                <a16:creationId xmlns:a16="http://schemas.microsoft.com/office/drawing/2014/main" id="{9DD7A690-AF91-9440-9A1A-B8326EFE294D}"/>
              </a:ext>
            </a:extLst>
          </p:cNvPr>
          <p:cNvPicPr>
            <a:picLocks noChangeAspect="1"/>
          </p:cNvPicPr>
          <p:nvPr/>
        </p:nvPicPr>
        <p:blipFill>
          <a:blip r:embed="rId3"/>
          <a:stretch>
            <a:fillRect/>
          </a:stretch>
        </p:blipFill>
        <p:spPr>
          <a:xfrm>
            <a:off x="4186988" y="2630442"/>
            <a:ext cx="8354337" cy="3546521"/>
          </a:xfrm>
          <a:prstGeom prst="rect">
            <a:avLst/>
          </a:prstGeom>
        </p:spPr>
      </p:pic>
      <p:pic>
        <p:nvPicPr>
          <p:cNvPr id="15" name="Picture 14">
            <a:extLst>
              <a:ext uri="{FF2B5EF4-FFF2-40B4-BE49-F238E27FC236}">
                <a16:creationId xmlns:a16="http://schemas.microsoft.com/office/drawing/2014/main" id="{34AAD9DA-01C2-604C-9F5B-617FFC7E4FA4}"/>
              </a:ext>
            </a:extLst>
          </p:cNvPr>
          <p:cNvPicPr>
            <a:picLocks noChangeAspect="1"/>
          </p:cNvPicPr>
          <p:nvPr/>
        </p:nvPicPr>
        <p:blipFill>
          <a:blip r:embed="rId4"/>
          <a:stretch>
            <a:fillRect/>
          </a:stretch>
        </p:blipFill>
        <p:spPr>
          <a:xfrm>
            <a:off x="4186988" y="2630442"/>
            <a:ext cx="8354337" cy="3546521"/>
          </a:xfrm>
          <a:prstGeom prst="rect">
            <a:avLst/>
          </a:prstGeom>
        </p:spPr>
      </p:pic>
      <p:pic>
        <p:nvPicPr>
          <p:cNvPr id="17" name="Picture 16">
            <a:extLst>
              <a:ext uri="{FF2B5EF4-FFF2-40B4-BE49-F238E27FC236}">
                <a16:creationId xmlns:a16="http://schemas.microsoft.com/office/drawing/2014/main" id="{9370C3A0-E243-3144-AEED-5AC768E4EFE5}"/>
              </a:ext>
            </a:extLst>
          </p:cNvPr>
          <p:cNvPicPr>
            <a:picLocks noChangeAspect="1"/>
          </p:cNvPicPr>
          <p:nvPr/>
        </p:nvPicPr>
        <p:blipFill>
          <a:blip r:embed="rId5"/>
          <a:stretch>
            <a:fillRect/>
          </a:stretch>
        </p:blipFill>
        <p:spPr>
          <a:xfrm>
            <a:off x="4186988" y="2630442"/>
            <a:ext cx="8354337" cy="3546521"/>
          </a:xfrm>
          <a:prstGeom prst="rect">
            <a:avLst/>
          </a:prstGeom>
        </p:spPr>
      </p:pic>
      <p:pic>
        <p:nvPicPr>
          <p:cNvPr id="19" name="Picture 18">
            <a:extLst>
              <a:ext uri="{FF2B5EF4-FFF2-40B4-BE49-F238E27FC236}">
                <a16:creationId xmlns:a16="http://schemas.microsoft.com/office/drawing/2014/main" id="{916288D9-2CF2-9241-8F17-2D6A4C81A627}"/>
              </a:ext>
            </a:extLst>
          </p:cNvPr>
          <p:cNvPicPr>
            <a:picLocks noChangeAspect="1"/>
          </p:cNvPicPr>
          <p:nvPr/>
        </p:nvPicPr>
        <p:blipFill>
          <a:blip r:embed="rId6"/>
          <a:stretch>
            <a:fillRect/>
          </a:stretch>
        </p:blipFill>
        <p:spPr>
          <a:xfrm>
            <a:off x="4186987" y="2630442"/>
            <a:ext cx="8354337" cy="3546521"/>
          </a:xfrm>
          <a:prstGeom prst="rect">
            <a:avLst/>
          </a:prstGeom>
        </p:spPr>
      </p:pic>
      <p:sp>
        <p:nvSpPr>
          <p:cNvPr id="3" name="Content Placeholder 2">
            <a:extLst>
              <a:ext uri="{FF2B5EF4-FFF2-40B4-BE49-F238E27FC236}">
                <a16:creationId xmlns:a16="http://schemas.microsoft.com/office/drawing/2014/main" id="{62FCA0CC-8EBD-F043-B3E9-3FD177E83EED}"/>
              </a:ext>
            </a:extLst>
          </p:cNvPr>
          <p:cNvSpPr>
            <a:spLocks noGrp="1"/>
          </p:cNvSpPr>
          <p:nvPr>
            <p:ph sz="half" idx="2"/>
          </p:nvPr>
        </p:nvSpPr>
        <p:spPr>
          <a:xfrm>
            <a:off x="694944" y="2425655"/>
            <a:ext cx="4839582" cy="3751308"/>
          </a:xfrm>
        </p:spPr>
        <p:txBody>
          <a:bodyPr/>
          <a:lstStyle/>
          <a:p>
            <a:r>
              <a:rPr lang="en-US" dirty="0"/>
              <a:t>Comparison between original and defaced background noise </a:t>
            </a:r>
          </a:p>
          <a:p>
            <a:r>
              <a:rPr lang="en-US" dirty="0"/>
              <a:t>Overestimation of added Gaussian noise</a:t>
            </a:r>
          </a:p>
          <a:p>
            <a:r>
              <a:rPr lang="en-US" dirty="0"/>
              <a:t>Mean difference: 47.5%</a:t>
            </a:r>
          </a:p>
          <a:p>
            <a:r>
              <a:rPr lang="en-US" dirty="0"/>
              <a:t>Similar for all echo times</a:t>
            </a:r>
          </a:p>
        </p:txBody>
      </p:sp>
    </p:spTree>
    <p:extLst>
      <p:ext uri="{BB962C8B-B14F-4D97-AF65-F5344CB8AC3E}">
        <p14:creationId xmlns:p14="http://schemas.microsoft.com/office/powerpoint/2010/main" val="407967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repeatCount="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ABF4-D6D2-6647-8CD7-83698CAD09CB}"/>
              </a:ext>
            </a:extLst>
          </p:cNvPr>
          <p:cNvSpPr>
            <a:spLocks noGrp="1"/>
          </p:cNvSpPr>
          <p:nvPr>
            <p:ph type="title"/>
          </p:nvPr>
        </p:nvSpPr>
        <p:spPr/>
        <p:txBody>
          <a:bodyPr/>
          <a:lstStyle/>
          <a:p>
            <a:r>
              <a:rPr lang="en-US" dirty="0"/>
              <a:t>Discussion: Defacing</a:t>
            </a:r>
          </a:p>
        </p:txBody>
      </p:sp>
      <p:sp>
        <p:nvSpPr>
          <p:cNvPr id="3" name="Content Placeholder 2">
            <a:extLst>
              <a:ext uri="{FF2B5EF4-FFF2-40B4-BE49-F238E27FC236}">
                <a16:creationId xmlns:a16="http://schemas.microsoft.com/office/drawing/2014/main" id="{294D6F5F-EFEB-084E-BF0D-C53BC25C851D}"/>
              </a:ext>
            </a:extLst>
          </p:cNvPr>
          <p:cNvSpPr>
            <a:spLocks noGrp="1"/>
          </p:cNvSpPr>
          <p:nvPr>
            <p:ph sz="half" idx="2"/>
          </p:nvPr>
        </p:nvSpPr>
        <p:spPr/>
        <p:txBody>
          <a:bodyPr/>
          <a:lstStyle/>
          <a:p>
            <a:r>
              <a:rPr lang="en-US" dirty="0"/>
              <a:t>Defacing using </a:t>
            </a:r>
            <a:r>
              <a:rPr lang="en-US" dirty="0" err="1"/>
              <a:t>Freesurfer</a:t>
            </a:r>
            <a:r>
              <a:rPr lang="en-US" dirty="0"/>
              <a:t> proved insufficient </a:t>
            </a:r>
          </a:p>
          <a:p>
            <a:pPr lvl="1"/>
            <a:r>
              <a:rPr lang="en-US" dirty="0"/>
              <a:t>Likely due to noisy T1 background </a:t>
            </a:r>
          </a:p>
          <a:p>
            <a:r>
              <a:rPr lang="en-US" dirty="0"/>
              <a:t>Defacing using dilation of the brain mask proved sufficient</a:t>
            </a:r>
          </a:p>
          <a:p>
            <a:pPr lvl="1"/>
            <a:r>
              <a:rPr lang="en-US" dirty="0"/>
              <a:t>Same kernel size and number of dilation iterations sufficed for all subjects</a:t>
            </a:r>
          </a:p>
          <a:p>
            <a:r>
              <a:rPr lang="en-US" dirty="0"/>
              <a:t>Overestimation of added noise in background</a:t>
            </a:r>
          </a:p>
          <a:p>
            <a:pPr lvl="1"/>
            <a:r>
              <a:rPr lang="en-US" dirty="0"/>
              <a:t>Potential cause: spatial variance caused by g-factor in GRAPPA reconstruction</a:t>
            </a:r>
          </a:p>
          <a:p>
            <a:endParaRPr lang="en-US" dirty="0"/>
          </a:p>
        </p:txBody>
      </p:sp>
      <p:sp>
        <p:nvSpPr>
          <p:cNvPr id="4" name="Footer Placeholder 3">
            <a:extLst>
              <a:ext uri="{FF2B5EF4-FFF2-40B4-BE49-F238E27FC236}">
                <a16:creationId xmlns:a16="http://schemas.microsoft.com/office/drawing/2014/main" id="{BC05CC84-E121-FB45-B9CE-ED7E59A19BA1}"/>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203671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115B-40D7-D44A-8039-EFF80844A4F9}"/>
              </a:ext>
            </a:extLst>
          </p:cNvPr>
          <p:cNvSpPr>
            <a:spLocks noGrp="1"/>
          </p:cNvSpPr>
          <p:nvPr>
            <p:ph type="title"/>
          </p:nvPr>
        </p:nvSpPr>
        <p:spPr/>
        <p:txBody>
          <a:bodyPr/>
          <a:lstStyle/>
          <a:p>
            <a:r>
              <a:rPr lang="en-US" dirty="0"/>
              <a:t>Sharpness Estimation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833E2A-2121-8D41-97ED-FDFF3C96C507}"/>
                  </a:ext>
                </a:extLst>
              </p:cNvPr>
              <p:cNvSpPr>
                <a:spLocks noGrp="1"/>
              </p:cNvSpPr>
              <p:nvPr>
                <p:ph sz="half" idx="2"/>
              </p:nvPr>
            </p:nvSpPr>
            <p:spPr/>
            <p:txBody>
              <a:bodyPr/>
              <a:lstStyle/>
              <a:p>
                <a:r>
                  <a:rPr lang="en-US" dirty="0"/>
                  <a:t>Estimate sharpness over edge of tissue boundary [6]</a:t>
                </a:r>
              </a:p>
              <a:p>
                <a:r>
                  <a:rPr lang="en-US" sz="2400" dirty="0"/>
                  <a:t>Intensity transition was modelled by a sigmoidal function</a:t>
                </a:r>
              </a:p>
              <a:p>
                <a:r>
                  <a:rPr lang="en-US" dirty="0"/>
                  <a:t>Control for variability in tissue signal </a:t>
                </a:r>
                <a:r>
                  <a:rPr lang="en-US" dirty="0">
                    <a:sym typeface="Wingdings" pitchFamily="2" charset="2"/>
                  </a:rPr>
                  <a:t></a:t>
                </a:r>
                <a:r>
                  <a:rPr lang="en-US" dirty="0"/>
                  <a:t> k-means clustering to detect homogenous sub-regions</a:t>
                </a:r>
              </a:p>
              <a:p>
                <a:r>
                  <a:rPr lang="en-US" dirty="0"/>
                  <a:t>Spatially coherent clusters are found within these homogeneous areas</a:t>
                </a:r>
              </a:p>
              <a:p>
                <a:r>
                  <a:rPr lang="en-US" dirty="0"/>
                  <a:t>Required sufficient contrast with surrounding regions  </a:t>
                </a:r>
              </a:p>
              <a:p>
                <a:r>
                  <a:rPr lang="en-US" dirty="0"/>
                  <a:t>Sharpness defined in full width at half maximum (FWHM): </a:t>
                </a:r>
                <a14:m>
                  <m:oMath xmlns:m="http://schemas.openxmlformats.org/officeDocument/2006/math">
                    <m:r>
                      <a:rPr lang="nl-NL" b="0" i="1" smtClean="0">
                        <a:latin typeface="Cambria Math" panose="02040503050406030204" pitchFamily="18" charset="0"/>
                      </a:rPr>
                      <m:t>𝐹𝑊𝐻𝑀</m:t>
                    </m:r>
                    <m:r>
                      <a:rPr lang="nl-NL" b="0" i="1" smtClean="0">
                        <a:latin typeface="Cambria Math" panose="02040503050406030204" pitchFamily="18" charset="0"/>
                      </a:rPr>
                      <m:t>=2.36⋅</m:t>
                    </m:r>
                    <m:r>
                      <a:rPr lang="nl-NL" b="0" i="1" smtClean="0">
                        <a:latin typeface="Cambria Math" panose="02040503050406030204" pitchFamily="18" charset="0"/>
                      </a:rPr>
                      <m:t>𝜎</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E1833E2A-2121-8D41-97ED-FDFF3C96C507}"/>
                  </a:ext>
                </a:extLst>
              </p:cNvPr>
              <p:cNvSpPr>
                <a:spLocks noGrp="1" noRot="1" noChangeAspect="1" noMove="1" noResize="1" noEditPoints="1" noAdjustHandles="1" noChangeArrowheads="1" noChangeShapeType="1" noTextEdit="1"/>
              </p:cNvSpPr>
              <p:nvPr>
                <p:ph sz="half" idx="2"/>
              </p:nvPr>
            </p:nvSpPr>
            <p:spPr>
              <a:blipFill>
                <a:blip r:embed="rId3"/>
                <a:stretch>
                  <a:fillRect l="-7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49B7A9C-B25E-6749-84EA-D0D6CEFF7D95}"/>
              </a:ext>
            </a:extLst>
          </p:cNvPr>
          <p:cNvSpPr>
            <a:spLocks noGrp="1"/>
          </p:cNvSpPr>
          <p:nvPr>
            <p:ph type="ftr" sz="quarter" idx="11"/>
          </p:nvPr>
        </p:nvSpPr>
        <p:spPr>
          <a:xfrm>
            <a:off x="711199" y="6381750"/>
            <a:ext cx="10727945" cy="365125"/>
          </a:xfrm>
        </p:spPr>
        <p:txBody>
          <a:bodyPr/>
          <a:lstStyle/>
          <a:p>
            <a:r>
              <a:rPr lang="en-US" sz="1200" dirty="0"/>
              <a:t>[6] </a:t>
            </a:r>
            <a:r>
              <a:rPr lang="en-US" sz="1200" dirty="0" err="1"/>
              <a:t>Bazin</a:t>
            </a:r>
            <a:r>
              <a:rPr lang="en-US" sz="1200" dirty="0"/>
              <a:t>, P.-L. et al (2020). Sharpness in Motion Corrected Quantitative Imaging at 7T.</a:t>
            </a:r>
          </a:p>
        </p:txBody>
      </p:sp>
    </p:spTree>
    <p:extLst>
      <p:ext uri="{BB962C8B-B14F-4D97-AF65-F5344CB8AC3E}">
        <p14:creationId xmlns:p14="http://schemas.microsoft.com/office/powerpoint/2010/main" val="8035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AF04-0080-D849-AEF4-5D0C032B99CE}"/>
              </a:ext>
            </a:extLst>
          </p:cNvPr>
          <p:cNvSpPr>
            <a:spLocks noGrp="1"/>
          </p:cNvSpPr>
          <p:nvPr>
            <p:ph type="title"/>
          </p:nvPr>
        </p:nvSpPr>
        <p:spPr/>
        <p:txBody>
          <a:bodyPr/>
          <a:lstStyle/>
          <a:p>
            <a:r>
              <a:rPr lang="en-US" dirty="0"/>
              <a:t>Sharpness Estimation</a:t>
            </a:r>
          </a:p>
        </p:txBody>
      </p:sp>
      <p:sp>
        <p:nvSpPr>
          <p:cNvPr id="3" name="Content Placeholder 2">
            <a:extLst>
              <a:ext uri="{FF2B5EF4-FFF2-40B4-BE49-F238E27FC236}">
                <a16:creationId xmlns:a16="http://schemas.microsoft.com/office/drawing/2014/main" id="{4EC94D26-608F-4141-AA6F-93EAA38412CD}"/>
              </a:ext>
            </a:extLst>
          </p:cNvPr>
          <p:cNvSpPr>
            <a:spLocks noGrp="1"/>
          </p:cNvSpPr>
          <p:nvPr>
            <p:ph sz="half" idx="2"/>
          </p:nvPr>
        </p:nvSpPr>
        <p:spPr>
          <a:xfrm>
            <a:off x="694944" y="2425655"/>
            <a:ext cx="5401056" cy="3751308"/>
          </a:xfrm>
        </p:spPr>
        <p:txBody>
          <a:bodyPr/>
          <a:lstStyle/>
          <a:p>
            <a:r>
              <a:rPr lang="en-US" dirty="0"/>
              <a:t>RIM reconstructed R2* maps from AHEAD dataset</a:t>
            </a:r>
          </a:p>
          <a:p>
            <a:r>
              <a:rPr lang="en-US" dirty="0"/>
              <a:t>9 subjects</a:t>
            </a:r>
          </a:p>
          <a:p>
            <a:r>
              <a:rPr lang="en-US" dirty="0"/>
              <a:t>Acceleration factors</a:t>
            </a:r>
          </a:p>
          <a:p>
            <a:pPr lvl="1"/>
            <a:r>
              <a:rPr lang="en-US" dirty="0"/>
              <a:t>3, 6, 9, 12</a:t>
            </a:r>
          </a:p>
          <a:p>
            <a:r>
              <a:rPr lang="en-US" dirty="0"/>
              <a:t>Four regions explored</a:t>
            </a:r>
          </a:p>
          <a:p>
            <a:pPr lvl="1"/>
            <a:r>
              <a:rPr lang="en-US" dirty="0"/>
              <a:t>Globus pallidus, striatum, thalamus, ventricles</a:t>
            </a:r>
          </a:p>
          <a:p>
            <a:endParaRPr lang="en-US" dirty="0"/>
          </a:p>
        </p:txBody>
      </p:sp>
      <p:sp>
        <p:nvSpPr>
          <p:cNvPr id="4" name="Footer Placeholder 3">
            <a:extLst>
              <a:ext uri="{FF2B5EF4-FFF2-40B4-BE49-F238E27FC236}">
                <a16:creationId xmlns:a16="http://schemas.microsoft.com/office/drawing/2014/main" id="{3E623C69-E919-FE4D-83AF-DEFF4FAA30B6}"/>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6D41A227-900B-394E-A7F6-85DA77611E4B}"/>
              </a:ext>
            </a:extLst>
          </p:cNvPr>
          <p:cNvPicPr>
            <a:picLocks noChangeAspect="1"/>
          </p:cNvPicPr>
          <p:nvPr/>
        </p:nvPicPr>
        <p:blipFill>
          <a:blip r:embed="rId3"/>
          <a:stretch>
            <a:fillRect/>
          </a:stretch>
        </p:blipFill>
        <p:spPr>
          <a:xfrm>
            <a:off x="7832711" y="3243262"/>
            <a:ext cx="3360613" cy="2711667"/>
          </a:xfrm>
          <a:prstGeom prst="rect">
            <a:avLst/>
          </a:prstGeom>
        </p:spPr>
      </p:pic>
      <p:pic>
        <p:nvPicPr>
          <p:cNvPr id="8" name="Picture 7">
            <a:extLst>
              <a:ext uri="{FF2B5EF4-FFF2-40B4-BE49-F238E27FC236}">
                <a16:creationId xmlns:a16="http://schemas.microsoft.com/office/drawing/2014/main" id="{95DA7C5D-252F-AA43-9237-B815A8234943}"/>
              </a:ext>
            </a:extLst>
          </p:cNvPr>
          <p:cNvPicPr>
            <a:picLocks noChangeAspect="1"/>
          </p:cNvPicPr>
          <p:nvPr/>
        </p:nvPicPr>
        <p:blipFill>
          <a:blip r:embed="rId4"/>
          <a:stretch>
            <a:fillRect/>
          </a:stretch>
        </p:blipFill>
        <p:spPr>
          <a:xfrm>
            <a:off x="7832711" y="407039"/>
            <a:ext cx="3360613" cy="2711667"/>
          </a:xfrm>
          <a:prstGeom prst="rect">
            <a:avLst/>
          </a:prstGeom>
        </p:spPr>
      </p:pic>
    </p:spTree>
    <p:extLst>
      <p:ext uri="{BB962C8B-B14F-4D97-AF65-F5344CB8AC3E}">
        <p14:creationId xmlns:p14="http://schemas.microsoft.com/office/powerpoint/2010/main" val="95464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8CF4-2C86-E942-93DC-28AD890C7F85}"/>
              </a:ext>
            </a:extLst>
          </p:cNvPr>
          <p:cNvSpPr>
            <a:spLocks noGrp="1"/>
          </p:cNvSpPr>
          <p:nvPr>
            <p:ph type="title"/>
          </p:nvPr>
        </p:nvSpPr>
        <p:spPr/>
        <p:txBody>
          <a:bodyPr/>
          <a:lstStyle/>
          <a:p>
            <a:r>
              <a:rPr lang="en-US" dirty="0"/>
              <a:t>Results: Sharpness Estimation </a:t>
            </a:r>
          </a:p>
        </p:txBody>
      </p:sp>
      <p:sp>
        <p:nvSpPr>
          <p:cNvPr id="3" name="Content Placeholder 2">
            <a:extLst>
              <a:ext uri="{FF2B5EF4-FFF2-40B4-BE49-F238E27FC236}">
                <a16:creationId xmlns:a16="http://schemas.microsoft.com/office/drawing/2014/main" id="{B50DB8F5-839C-DC4E-B2EC-DDB6B10A4100}"/>
              </a:ext>
            </a:extLst>
          </p:cNvPr>
          <p:cNvSpPr>
            <a:spLocks noGrp="1"/>
          </p:cNvSpPr>
          <p:nvPr>
            <p:ph sz="half" idx="2"/>
          </p:nvPr>
        </p:nvSpPr>
        <p:spPr>
          <a:xfrm>
            <a:off x="694944" y="2425655"/>
            <a:ext cx="5401056" cy="3751308"/>
          </a:xfrm>
        </p:spPr>
        <p:txBody>
          <a:bodyPr/>
          <a:lstStyle/>
          <a:p>
            <a:r>
              <a:rPr lang="en-US" dirty="0"/>
              <a:t>Increase in FWHM with subsequent acceleration factors</a:t>
            </a:r>
          </a:p>
          <a:p>
            <a:r>
              <a:rPr lang="en-US" dirty="0"/>
              <a:t>Thalamus (</a:t>
            </a:r>
            <a:r>
              <a:rPr lang="en-US" dirty="0" err="1"/>
              <a:t>thal</a:t>
            </a:r>
            <a:r>
              <a:rPr lang="en-US" dirty="0"/>
              <a:t> and </a:t>
            </a:r>
            <a:r>
              <a:rPr lang="en-US" dirty="0" err="1"/>
              <a:t>thar</a:t>
            </a:r>
            <a:r>
              <a:rPr lang="en-US" dirty="0"/>
              <a:t>) insufficient contrast for estimation</a:t>
            </a:r>
          </a:p>
        </p:txBody>
      </p:sp>
      <p:sp>
        <p:nvSpPr>
          <p:cNvPr id="4" name="Footer Placeholder 3">
            <a:extLst>
              <a:ext uri="{FF2B5EF4-FFF2-40B4-BE49-F238E27FC236}">
                <a16:creationId xmlns:a16="http://schemas.microsoft.com/office/drawing/2014/main" id="{49F91708-B1EB-1F4B-8B3E-1512BA7EA383}"/>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80AEA2DE-7348-E94B-914F-A1EF4BF17DED}"/>
              </a:ext>
            </a:extLst>
          </p:cNvPr>
          <p:cNvPicPr>
            <a:picLocks noChangeAspect="1"/>
          </p:cNvPicPr>
          <p:nvPr/>
        </p:nvPicPr>
        <p:blipFill>
          <a:blip r:embed="rId3"/>
          <a:stretch>
            <a:fillRect/>
          </a:stretch>
        </p:blipFill>
        <p:spPr>
          <a:xfrm>
            <a:off x="6163056" y="2047300"/>
            <a:ext cx="5334000" cy="3987800"/>
          </a:xfrm>
          <a:prstGeom prst="rect">
            <a:avLst/>
          </a:prstGeom>
        </p:spPr>
      </p:pic>
      <p:pic>
        <p:nvPicPr>
          <p:cNvPr id="8" name="Picture 7">
            <a:extLst>
              <a:ext uri="{FF2B5EF4-FFF2-40B4-BE49-F238E27FC236}">
                <a16:creationId xmlns:a16="http://schemas.microsoft.com/office/drawing/2014/main" id="{17927D98-E22B-3341-8122-E1B301EAACD7}"/>
              </a:ext>
            </a:extLst>
          </p:cNvPr>
          <p:cNvPicPr>
            <a:picLocks noChangeAspect="1"/>
          </p:cNvPicPr>
          <p:nvPr/>
        </p:nvPicPr>
        <p:blipFill>
          <a:blip r:embed="rId4"/>
          <a:stretch>
            <a:fillRect/>
          </a:stretch>
        </p:blipFill>
        <p:spPr>
          <a:xfrm>
            <a:off x="6163056" y="2047300"/>
            <a:ext cx="5334000" cy="3987800"/>
          </a:xfrm>
          <a:prstGeom prst="rect">
            <a:avLst/>
          </a:prstGeom>
        </p:spPr>
      </p:pic>
      <p:pic>
        <p:nvPicPr>
          <p:cNvPr id="10" name="Picture 9">
            <a:extLst>
              <a:ext uri="{FF2B5EF4-FFF2-40B4-BE49-F238E27FC236}">
                <a16:creationId xmlns:a16="http://schemas.microsoft.com/office/drawing/2014/main" id="{CCB85BED-4C5E-C04E-BC8F-33DCD6FE0570}"/>
              </a:ext>
            </a:extLst>
          </p:cNvPr>
          <p:cNvPicPr>
            <a:picLocks noChangeAspect="1"/>
          </p:cNvPicPr>
          <p:nvPr/>
        </p:nvPicPr>
        <p:blipFill>
          <a:blip r:embed="rId5"/>
          <a:stretch>
            <a:fillRect/>
          </a:stretch>
        </p:blipFill>
        <p:spPr>
          <a:xfrm>
            <a:off x="6163056" y="2047300"/>
            <a:ext cx="5334000" cy="3987800"/>
          </a:xfrm>
          <a:prstGeom prst="rect">
            <a:avLst/>
          </a:prstGeom>
        </p:spPr>
      </p:pic>
      <p:pic>
        <p:nvPicPr>
          <p:cNvPr id="12" name="Picture 11">
            <a:extLst>
              <a:ext uri="{FF2B5EF4-FFF2-40B4-BE49-F238E27FC236}">
                <a16:creationId xmlns:a16="http://schemas.microsoft.com/office/drawing/2014/main" id="{EF5FB38F-6BF9-244E-96A3-8C8442831456}"/>
              </a:ext>
            </a:extLst>
          </p:cNvPr>
          <p:cNvPicPr>
            <a:picLocks noChangeAspect="1"/>
          </p:cNvPicPr>
          <p:nvPr/>
        </p:nvPicPr>
        <p:blipFill>
          <a:blip r:embed="rId6"/>
          <a:stretch>
            <a:fillRect/>
          </a:stretch>
        </p:blipFill>
        <p:spPr>
          <a:xfrm>
            <a:off x="6163056" y="2047300"/>
            <a:ext cx="5334000" cy="3987800"/>
          </a:xfrm>
          <a:prstGeom prst="rect">
            <a:avLst/>
          </a:prstGeom>
        </p:spPr>
      </p:pic>
    </p:spTree>
    <p:extLst>
      <p:ext uri="{BB962C8B-B14F-4D97-AF65-F5344CB8AC3E}">
        <p14:creationId xmlns:p14="http://schemas.microsoft.com/office/powerpoint/2010/main" val="32682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E512-BA00-2545-865F-102672B6D5BC}"/>
              </a:ext>
            </a:extLst>
          </p:cNvPr>
          <p:cNvSpPr>
            <a:spLocks noGrp="1"/>
          </p:cNvSpPr>
          <p:nvPr>
            <p:ph type="title"/>
          </p:nvPr>
        </p:nvSpPr>
        <p:spPr/>
        <p:txBody>
          <a:bodyPr/>
          <a:lstStyle/>
          <a:p>
            <a:r>
              <a:rPr lang="en-US" dirty="0"/>
              <a:t>Results: Sharpness estimation</a:t>
            </a:r>
          </a:p>
        </p:txBody>
      </p:sp>
      <p:sp>
        <p:nvSpPr>
          <p:cNvPr id="4" name="Footer Placeholder 3">
            <a:extLst>
              <a:ext uri="{FF2B5EF4-FFF2-40B4-BE49-F238E27FC236}">
                <a16:creationId xmlns:a16="http://schemas.microsoft.com/office/drawing/2014/main" id="{B9457A1A-8099-E949-9D66-F711786764C9}"/>
              </a:ext>
            </a:extLst>
          </p:cNvPr>
          <p:cNvSpPr>
            <a:spLocks noGrp="1"/>
          </p:cNvSpPr>
          <p:nvPr>
            <p:ph type="ftr" sz="quarter" idx="11"/>
          </p:nvPr>
        </p:nvSpPr>
        <p:spPr/>
        <p:txBody>
          <a:bodyPr/>
          <a:lstStyle/>
          <a:p>
            <a:endParaRPr lang="nl-NL" dirty="0"/>
          </a:p>
        </p:txBody>
      </p:sp>
      <p:pic>
        <p:nvPicPr>
          <p:cNvPr id="8" name="Picture 7">
            <a:extLst>
              <a:ext uri="{FF2B5EF4-FFF2-40B4-BE49-F238E27FC236}">
                <a16:creationId xmlns:a16="http://schemas.microsoft.com/office/drawing/2014/main" id="{0980AB91-CB2D-E54D-8A84-17D115DFB795}"/>
              </a:ext>
            </a:extLst>
          </p:cNvPr>
          <p:cNvPicPr>
            <a:picLocks noChangeAspect="1"/>
          </p:cNvPicPr>
          <p:nvPr/>
        </p:nvPicPr>
        <p:blipFill>
          <a:blip r:embed="rId3"/>
          <a:stretch>
            <a:fillRect/>
          </a:stretch>
        </p:blipFill>
        <p:spPr>
          <a:xfrm>
            <a:off x="6563422" y="2027971"/>
            <a:ext cx="5311923" cy="3986822"/>
          </a:xfrm>
          <a:prstGeom prst="rect">
            <a:avLst/>
          </a:prstGeom>
        </p:spPr>
      </p:pic>
      <p:sp>
        <p:nvSpPr>
          <p:cNvPr id="14" name="Content Placeholder 13">
            <a:extLst>
              <a:ext uri="{FF2B5EF4-FFF2-40B4-BE49-F238E27FC236}">
                <a16:creationId xmlns:a16="http://schemas.microsoft.com/office/drawing/2014/main" id="{13B03CD8-43BD-D142-BB8C-62444A771E9D}"/>
              </a:ext>
            </a:extLst>
          </p:cNvPr>
          <p:cNvSpPr>
            <a:spLocks noGrp="1"/>
          </p:cNvSpPr>
          <p:nvPr>
            <p:ph sz="half" idx="2"/>
          </p:nvPr>
        </p:nvSpPr>
        <p:spPr>
          <a:xfrm>
            <a:off x="694944" y="2425655"/>
            <a:ext cx="5311924" cy="3751308"/>
          </a:xfrm>
        </p:spPr>
        <p:txBody>
          <a:bodyPr/>
          <a:lstStyle/>
          <a:p>
            <a:r>
              <a:rPr lang="en-US" dirty="0"/>
              <a:t>Upwards trend in FWHM in most regions, excluding ventricles</a:t>
            </a:r>
          </a:p>
          <a:p>
            <a:r>
              <a:rPr lang="en-US" dirty="0"/>
              <a:t>Not much difference between GRAPPA reconstructed and 3x accelerated</a:t>
            </a:r>
          </a:p>
          <a:p>
            <a:r>
              <a:rPr lang="en-US" dirty="0"/>
              <a:t>Trend can be seen in all regions combined</a:t>
            </a:r>
          </a:p>
        </p:txBody>
      </p:sp>
      <p:pic>
        <p:nvPicPr>
          <p:cNvPr id="16" name="Picture 15">
            <a:extLst>
              <a:ext uri="{FF2B5EF4-FFF2-40B4-BE49-F238E27FC236}">
                <a16:creationId xmlns:a16="http://schemas.microsoft.com/office/drawing/2014/main" id="{33B42A77-1B8E-1B47-BF6E-9A14EDED4EB2}"/>
              </a:ext>
            </a:extLst>
          </p:cNvPr>
          <p:cNvPicPr>
            <a:picLocks noChangeAspect="1"/>
          </p:cNvPicPr>
          <p:nvPr/>
        </p:nvPicPr>
        <p:blipFill>
          <a:blip r:embed="rId4"/>
          <a:stretch>
            <a:fillRect/>
          </a:stretch>
        </p:blipFill>
        <p:spPr>
          <a:xfrm>
            <a:off x="6563421" y="2027969"/>
            <a:ext cx="5311924" cy="3986823"/>
          </a:xfrm>
          <a:prstGeom prst="rect">
            <a:avLst/>
          </a:prstGeom>
        </p:spPr>
      </p:pic>
    </p:spTree>
    <p:extLst>
      <p:ext uri="{BB962C8B-B14F-4D97-AF65-F5344CB8AC3E}">
        <p14:creationId xmlns:p14="http://schemas.microsoft.com/office/powerpoint/2010/main" val="39552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dissolve">
                                      <p:cBhvr>
                                        <p:cTn id="12" dur="500"/>
                                        <p:tgtEl>
                                          <p:spTgt spid="14">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D694-0B0C-B440-A928-A30DD9EE38ED}"/>
              </a:ext>
            </a:extLst>
          </p:cNvPr>
          <p:cNvSpPr>
            <a:spLocks noGrp="1"/>
          </p:cNvSpPr>
          <p:nvPr>
            <p:ph type="title"/>
          </p:nvPr>
        </p:nvSpPr>
        <p:spPr/>
        <p:txBody>
          <a:bodyPr/>
          <a:lstStyle/>
          <a:p>
            <a:r>
              <a:rPr lang="en-US" dirty="0"/>
              <a:t>Results: Trend analysis</a:t>
            </a:r>
          </a:p>
        </p:txBody>
      </p:sp>
      <p:sp>
        <p:nvSpPr>
          <p:cNvPr id="3" name="Content Placeholder 2">
            <a:extLst>
              <a:ext uri="{FF2B5EF4-FFF2-40B4-BE49-F238E27FC236}">
                <a16:creationId xmlns:a16="http://schemas.microsoft.com/office/drawing/2014/main" id="{360AF780-F5E0-B14B-B146-337D0A2C53DE}"/>
              </a:ext>
            </a:extLst>
          </p:cNvPr>
          <p:cNvSpPr>
            <a:spLocks noGrp="1"/>
          </p:cNvSpPr>
          <p:nvPr>
            <p:ph sz="half" idx="2"/>
          </p:nvPr>
        </p:nvSpPr>
        <p:spPr/>
        <p:txBody>
          <a:bodyPr/>
          <a:lstStyle/>
          <a:p>
            <a:r>
              <a:rPr lang="en-US" dirty="0"/>
              <a:t>Compare FWHM from 3x accelerated data with that of 12x accelerated data</a:t>
            </a:r>
          </a:p>
          <a:p>
            <a:r>
              <a:rPr lang="en-US" dirty="0"/>
              <a:t>Combine FWHM from left and right hemisphere in one averaged number</a:t>
            </a:r>
          </a:p>
          <a:p>
            <a:r>
              <a:rPr lang="en-US" dirty="0"/>
              <a:t>Data was normally distributed and showed equal variance</a:t>
            </a:r>
          </a:p>
          <a:p>
            <a:r>
              <a:rPr lang="en-US" dirty="0"/>
              <a:t>Paired t-test showed significant difference between samples</a:t>
            </a:r>
          </a:p>
          <a:p>
            <a:pPr lvl="1"/>
            <a:r>
              <a:rPr lang="en-US" dirty="0"/>
              <a:t>p = 0.029</a:t>
            </a:r>
          </a:p>
          <a:p>
            <a:endParaRPr lang="en-US" dirty="0"/>
          </a:p>
        </p:txBody>
      </p:sp>
      <p:sp>
        <p:nvSpPr>
          <p:cNvPr id="4" name="Footer Placeholder 3">
            <a:extLst>
              <a:ext uri="{FF2B5EF4-FFF2-40B4-BE49-F238E27FC236}">
                <a16:creationId xmlns:a16="http://schemas.microsoft.com/office/drawing/2014/main" id="{06108DD2-82A1-E846-94C6-A98DB12BD268}"/>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54672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0EA3-63AB-B84B-A8A1-F4F5A28A65C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A6A5C34-C81D-D248-AF0B-66324C907ACD}"/>
              </a:ext>
            </a:extLst>
          </p:cNvPr>
          <p:cNvSpPr>
            <a:spLocks noGrp="1"/>
          </p:cNvSpPr>
          <p:nvPr>
            <p:ph sz="half" idx="2"/>
          </p:nvPr>
        </p:nvSpPr>
        <p:spPr/>
        <p:txBody>
          <a:bodyPr/>
          <a:lstStyle/>
          <a:p>
            <a:r>
              <a:rPr lang="en-US" dirty="0"/>
              <a:t>Objectives </a:t>
            </a:r>
          </a:p>
          <a:p>
            <a:r>
              <a:rPr lang="en-US" dirty="0"/>
              <a:t>Research Questions</a:t>
            </a:r>
          </a:p>
          <a:p>
            <a:r>
              <a:rPr lang="en-US" dirty="0"/>
              <a:t>Magnetic Resonance Imaging and reconstruction </a:t>
            </a:r>
          </a:p>
          <a:p>
            <a:r>
              <a:rPr lang="en-US" dirty="0"/>
              <a:t>Defacing</a:t>
            </a:r>
          </a:p>
          <a:p>
            <a:r>
              <a:rPr lang="en-US" dirty="0"/>
              <a:t>Sharpness Estimation </a:t>
            </a:r>
          </a:p>
          <a:p>
            <a:r>
              <a:rPr lang="en-US" dirty="0"/>
              <a:t>Conclusion </a:t>
            </a:r>
          </a:p>
        </p:txBody>
      </p:sp>
      <p:sp>
        <p:nvSpPr>
          <p:cNvPr id="4" name="Footer Placeholder 3">
            <a:extLst>
              <a:ext uri="{FF2B5EF4-FFF2-40B4-BE49-F238E27FC236}">
                <a16:creationId xmlns:a16="http://schemas.microsoft.com/office/drawing/2014/main" id="{C575502B-FF54-0A43-9783-79872FD544A2}"/>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296809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6FD6-327C-0248-8ACA-73F3D5BF0E7D}"/>
              </a:ext>
            </a:extLst>
          </p:cNvPr>
          <p:cNvSpPr>
            <a:spLocks noGrp="1"/>
          </p:cNvSpPr>
          <p:nvPr>
            <p:ph type="title"/>
          </p:nvPr>
        </p:nvSpPr>
        <p:spPr/>
        <p:txBody>
          <a:bodyPr/>
          <a:lstStyle/>
          <a:p>
            <a:r>
              <a:rPr lang="en-US" dirty="0"/>
              <a:t>Discussion: Sharpness estimation </a:t>
            </a:r>
          </a:p>
        </p:txBody>
      </p:sp>
      <p:sp>
        <p:nvSpPr>
          <p:cNvPr id="3" name="Content Placeholder 2">
            <a:extLst>
              <a:ext uri="{FF2B5EF4-FFF2-40B4-BE49-F238E27FC236}">
                <a16:creationId xmlns:a16="http://schemas.microsoft.com/office/drawing/2014/main" id="{0B356F06-33D3-B341-B47E-84BBAF6D59F7}"/>
              </a:ext>
            </a:extLst>
          </p:cNvPr>
          <p:cNvSpPr>
            <a:spLocks noGrp="1"/>
          </p:cNvSpPr>
          <p:nvPr>
            <p:ph sz="half" idx="2"/>
          </p:nvPr>
        </p:nvSpPr>
        <p:spPr/>
        <p:txBody>
          <a:bodyPr/>
          <a:lstStyle/>
          <a:p>
            <a:r>
              <a:rPr lang="en-US" dirty="0"/>
              <a:t>Method shows distinguished results between subsequent acceleration factors </a:t>
            </a:r>
          </a:p>
          <a:p>
            <a:r>
              <a:rPr lang="en-US" dirty="0"/>
              <a:t>Requires sufficient contrast with surrounding regions</a:t>
            </a:r>
          </a:p>
          <a:p>
            <a:pPr lvl="1"/>
            <a:r>
              <a:rPr lang="en-US" dirty="0"/>
              <a:t>Iron-rich </a:t>
            </a:r>
            <a:r>
              <a:rPr lang="en-US" dirty="0" err="1"/>
              <a:t>globus</a:t>
            </a:r>
            <a:r>
              <a:rPr lang="en-US" dirty="0"/>
              <a:t> pallidus shows steady increase</a:t>
            </a:r>
          </a:p>
          <a:p>
            <a:pPr lvl="1"/>
            <a:r>
              <a:rPr lang="en-US" dirty="0"/>
              <a:t>Ventricles show lack of contrast</a:t>
            </a:r>
          </a:p>
          <a:p>
            <a:r>
              <a:rPr lang="en-US" dirty="0"/>
              <a:t>Clustering approach needed to be fixed for regions</a:t>
            </a:r>
          </a:p>
          <a:p>
            <a:pPr lvl="1"/>
            <a:r>
              <a:rPr lang="en-US" dirty="0"/>
              <a:t>Could decrease performance as suboptimal regions are selected for higher acceleration factors</a:t>
            </a:r>
          </a:p>
          <a:p>
            <a:endParaRPr lang="en-US" dirty="0"/>
          </a:p>
        </p:txBody>
      </p:sp>
      <p:sp>
        <p:nvSpPr>
          <p:cNvPr id="4" name="Footer Placeholder 3">
            <a:extLst>
              <a:ext uri="{FF2B5EF4-FFF2-40B4-BE49-F238E27FC236}">
                <a16:creationId xmlns:a16="http://schemas.microsoft.com/office/drawing/2014/main" id="{052553D5-61C9-9946-BD97-E25A435D63F6}"/>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253196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E1B7-2C56-A948-8CDF-07736F78906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A45EF9-5008-7042-BF5D-AD13BDF2D606}"/>
              </a:ext>
            </a:extLst>
          </p:cNvPr>
          <p:cNvSpPr>
            <a:spLocks noGrp="1"/>
          </p:cNvSpPr>
          <p:nvPr>
            <p:ph sz="half" idx="2"/>
          </p:nvPr>
        </p:nvSpPr>
        <p:spPr/>
        <p:txBody>
          <a:bodyPr/>
          <a:lstStyle/>
          <a:p>
            <a:r>
              <a:rPr lang="en-US" dirty="0"/>
              <a:t>Defacing </a:t>
            </a:r>
          </a:p>
          <a:p>
            <a:pPr lvl="1"/>
            <a:r>
              <a:rPr lang="en-US" dirty="0"/>
              <a:t>Defacing using dilation was successful </a:t>
            </a:r>
          </a:p>
          <a:p>
            <a:pPr lvl="1"/>
            <a:r>
              <a:rPr lang="en-US" dirty="0"/>
              <a:t>Overestimation of additive Gaussian noise in background</a:t>
            </a:r>
          </a:p>
          <a:p>
            <a:pPr lvl="1"/>
            <a:r>
              <a:rPr lang="en-US" dirty="0"/>
              <a:t>Release both versions of data, with and without added noise</a:t>
            </a:r>
          </a:p>
          <a:p>
            <a:r>
              <a:rPr lang="en-US" dirty="0"/>
              <a:t>Sharpness estimation</a:t>
            </a:r>
          </a:p>
          <a:p>
            <a:pPr lvl="1"/>
            <a:r>
              <a:rPr lang="en-US" dirty="0"/>
              <a:t>Method was able to estimate sharpness of reconstructed images</a:t>
            </a:r>
          </a:p>
          <a:p>
            <a:pPr lvl="1"/>
            <a:r>
              <a:rPr lang="en-US" dirty="0"/>
              <a:t>Able to detect significant difference between 3x and 12x accelerated data</a:t>
            </a:r>
          </a:p>
          <a:p>
            <a:pPr lvl="1"/>
            <a:r>
              <a:rPr lang="en-US" dirty="0"/>
              <a:t>Needs sufficient contrast, not always present in reconstructed R2* maps</a:t>
            </a:r>
          </a:p>
          <a:p>
            <a:endParaRPr lang="en-US" dirty="0"/>
          </a:p>
        </p:txBody>
      </p:sp>
      <p:sp>
        <p:nvSpPr>
          <p:cNvPr id="4" name="Footer Placeholder 3">
            <a:extLst>
              <a:ext uri="{FF2B5EF4-FFF2-40B4-BE49-F238E27FC236}">
                <a16:creationId xmlns:a16="http://schemas.microsoft.com/office/drawing/2014/main" id="{8D2F4498-B0BC-6D46-8FCB-6A87F92F9E61}"/>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292261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4C82-FA23-C747-976D-9560A4093692}"/>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47F0184A-428F-284F-ADA3-B65B0BD6994B}"/>
              </a:ext>
            </a:extLst>
          </p:cNvPr>
          <p:cNvSpPr>
            <a:spLocks noGrp="1"/>
          </p:cNvSpPr>
          <p:nvPr>
            <p:ph sz="half" idx="2"/>
          </p:nvPr>
        </p:nvSpPr>
        <p:spPr/>
        <p:txBody>
          <a:bodyPr/>
          <a:lstStyle/>
          <a:p>
            <a:r>
              <a:rPr lang="en-US" u="sng" dirty="0"/>
              <a:t>Supervisors</a:t>
            </a:r>
          </a:p>
          <a:p>
            <a:pPr lvl="1"/>
            <a:r>
              <a:rPr lang="en-US" dirty="0" err="1"/>
              <a:t>Chaoping</a:t>
            </a:r>
            <a:r>
              <a:rPr lang="en-US" dirty="0"/>
              <a:t> Zhang (Amsterdam UMC)</a:t>
            </a:r>
          </a:p>
          <a:p>
            <a:pPr lvl="1"/>
            <a:r>
              <a:rPr lang="en-US" dirty="0" err="1"/>
              <a:t>Matthan</a:t>
            </a:r>
            <a:r>
              <a:rPr lang="en-US" dirty="0"/>
              <a:t> </a:t>
            </a:r>
            <a:r>
              <a:rPr lang="en-US" dirty="0" err="1"/>
              <a:t>Caan</a:t>
            </a:r>
            <a:r>
              <a:rPr lang="en-US" dirty="0"/>
              <a:t> (Amsterdam UMC)</a:t>
            </a:r>
          </a:p>
          <a:p>
            <a:pPr lvl="1"/>
            <a:r>
              <a:rPr lang="en-US" dirty="0" err="1"/>
              <a:t>Xiantong</a:t>
            </a:r>
            <a:r>
              <a:rPr lang="en-US" dirty="0"/>
              <a:t> Zhen (University of Amsterdam)</a:t>
            </a:r>
          </a:p>
          <a:p>
            <a:r>
              <a:rPr lang="en-US" u="sng" dirty="0"/>
              <a:t>Examiner</a:t>
            </a:r>
          </a:p>
          <a:p>
            <a:pPr lvl="1"/>
            <a:r>
              <a:rPr lang="en-US" dirty="0"/>
              <a:t>Pascal </a:t>
            </a:r>
            <a:r>
              <a:rPr lang="en-US" dirty="0" err="1"/>
              <a:t>Mettes</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26C440C9-5C78-F649-9FDC-B08075101FD2}"/>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302833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759B-43B2-174D-905C-1B57B654B6B7}"/>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9762DFB6-688A-8E4F-BC90-FA1384EEB6C0}"/>
              </a:ext>
            </a:extLst>
          </p:cNvPr>
          <p:cNvSpPr>
            <a:spLocks noGrp="1"/>
          </p:cNvSpPr>
          <p:nvPr>
            <p:ph sz="half" idx="2"/>
          </p:nvPr>
        </p:nvSpPr>
        <p:spPr/>
        <p:txBody>
          <a:bodyPr/>
          <a:lstStyle/>
          <a:p>
            <a:r>
              <a:rPr lang="en-US" sz="1600" dirty="0"/>
              <a:t>[1] </a:t>
            </a:r>
            <a:r>
              <a:rPr lang="en-US" sz="1600" dirty="0" err="1"/>
              <a:t>Lønning</a:t>
            </a:r>
            <a:r>
              <a:rPr lang="en-US" sz="1600" dirty="0"/>
              <a:t>, K. et al. (2019). Recurrent Inference Machines for Reconstructing Heterogeneous MRI </a:t>
            </a:r>
            <a:r>
              <a:rPr lang="en-US" sz="1600" dirty="0" err="1"/>
              <a:t>Ddata</a:t>
            </a:r>
            <a:r>
              <a:rPr lang="en-US" sz="1600" dirty="0"/>
              <a:t>. </a:t>
            </a:r>
            <a:r>
              <a:rPr lang="en-US" sz="1600" i="1" dirty="0"/>
              <a:t>Medical Image Analysis</a:t>
            </a:r>
            <a:r>
              <a:rPr lang="en-US" sz="1600" dirty="0"/>
              <a:t>, 53:64–78. </a:t>
            </a:r>
          </a:p>
          <a:p>
            <a:r>
              <a:rPr lang="en-US" sz="1600" dirty="0"/>
              <a:t>[2] Zhang, C. et al. (2021). A Unified Model for Simultaneous Reconstruction and R2* Mapping of Accelerated 7T Data Using the Recurrent Inference Machine. </a:t>
            </a:r>
            <a:r>
              <a:rPr lang="en-US" sz="1600" i="1" dirty="0"/>
              <a:t>ISMRM</a:t>
            </a:r>
            <a:r>
              <a:rPr lang="en-US" sz="1600" dirty="0"/>
              <a:t>. </a:t>
            </a:r>
          </a:p>
          <a:p>
            <a:r>
              <a:rPr lang="en-US" sz="1600" dirty="0"/>
              <a:t>[3] </a:t>
            </a:r>
            <a:r>
              <a:rPr lang="en-US" sz="1600" dirty="0" err="1"/>
              <a:t>Alkemade</a:t>
            </a:r>
            <a:r>
              <a:rPr lang="en-US" sz="1600" dirty="0"/>
              <a:t>, A. et al. (2020). The Amsterdam Ultra-High Field Adult Lifespan Database (AHEAD): A Freely Available Multimodal 7 Tesla Submillimeter Magnetic Resonance Imaging Database. </a:t>
            </a:r>
            <a:r>
              <a:rPr lang="en-US" sz="1600" i="1" dirty="0" err="1"/>
              <a:t>NeuroImage</a:t>
            </a:r>
            <a:r>
              <a:rPr lang="en-US" sz="1600" dirty="0"/>
              <a:t>, page 117200. </a:t>
            </a:r>
          </a:p>
          <a:p>
            <a:r>
              <a:rPr lang="en-US" sz="1600" dirty="0"/>
              <a:t>[4] </a:t>
            </a:r>
            <a:r>
              <a:rPr lang="en-US" sz="1600" dirty="0" err="1"/>
              <a:t>Caan</a:t>
            </a:r>
            <a:r>
              <a:rPr lang="en-US" sz="1600" dirty="0"/>
              <a:t>, M.W. et al. (2019). MP2RAGEME: T1, t2*, and QSM mapping in one sequence at 7 Tesla. </a:t>
            </a:r>
            <a:r>
              <a:rPr lang="en-US" sz="1600" i="1" dirty="0"/>
              <a:t>Human Brain Mapping</a:t>
            </a:r>
            <a:r>
              <a:rPr lang="en-US" sz="1600" dirty="0"/>
              <a:t>, 40(6):1786–1798. </a:t>
            </a:r>
          </a:p>
          <a:p>
            <a:r>
              <a:rPr lang="en-US" sz="1600" dirty="0"/>
              <a:t>[5] Bischoff-</a:t>
            </a:r>
            <a:r>
              <a:rPr lang="en-US" sz="1600" dirty="0" err="1"/>
              <a:t>Grethe</a:t>
            </a:r>
            <a:r>
              <a:rPr lang="en-US" sz="1600" dirty="0"/>
              <a:t>, A. et al. (2007). A Technique for the Deidentification of Structural Brain MR Images. </a:t>
            </a:r>
            <a:r>
              <a:rPr lang="en-US" sz="1600" i="1" dirty="0"/>
              <a:t>Human Brain Mapping</a:t>
            </a:r>
            <a:r>
              <a:rPr lang="en-US" sz="1600" dirty="0"/>
              <a:t>, 28(9):892–903. </a:t>
            </a:r>
          </a:p>
          <a:p>
            <a:r>
              <a:rPr lang="en-US" sz="1600" dirty="0"/>
              <a:t>[6] </a:t>
            </a:r>
            <a:r>
              <a:rPr lang="en-US" sz="1600" dirty="0" err="1"/>
              <a:t>Bazin</a:t>
            </a:r>
            <a:r>
              <a:rPr lang="en-US" sz="1600" dirty="0"/>
              <a:t>, P.-L. et al (2020). Sharpness in Motion Corrected Quantitative Imaging at 7T. </a:t>
            </a:r>
            <a:r>
              <a:rPr lang="en-US" sz="1600" i="1" dirty="0" err="1"/>
              <a:t>NeuroImage</a:t>
            </a:r>
            <a:r>
              <a:rPr lang="en-US" sz="1600" dirty="0"/>
              <a:t>, 222:117227. </a:t>
            </a:r>
          </a:p>
          <a:p>
            <a:endParaRPr lang="en-US" sz="1600" dirty="0"/>
          </a:p>
        </p:txBody>
      </p:sp>
      <p:sp>
        <p:nvSpPr>
          <p:cNvPr id="4" name="Footer Placeholder 3">
            <a:extLst>
              <a:ext uri="{FF2B5EF4-FFF2-40B4-BE49-F238E27FC236}">
                <a16:creationId xmlns:a16="http://schemas.microsoft.com/office/drawing/2014/main" id="{0359E4BA-100E-2C44-9421-F9EB3432D068}"/>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410752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FAE-F327-2E4A-A17B-65719DA65964}"/>
              </a:ext>
            </a:extLst>
          </p:cNvPr>
          <p:cNvSpPr>
            <a:spLocks noGrp="1"/>
          </p:cNvSpPr>
          <p:nvPr>
            <p:ph type="title"/>
          </p:nvPr>
        </p:nvSpPr>
        <p:spPr/>
        <p:txBody>
          <a:bodyPr/>
          <a:lstStyle/>
          <a:p>
            <a:r>
              <a:rPr lang="en-US" dirty="0"/>
              <a:t>Dilation</a:t>
            </a:r>
          </a:p>
        </p:txBody>
      </p:sp>
      <p:sp>
        <p:nvSpPr>
          <p:cNvPr id="3" name="Content Placeholder 2">
            <a:extLst>
              <a:ext uri="{FF2B5EF4-FFF2-40B4-BE49-F238E27FC236}">
                <a16:creationId xmlns:a16="http://schemas.microsoft.com/office/drawing/2014/main" id="{D66363F1-C1DA-624F-A7FF-37D2A270F20D}"/>
              </a:ext>
            </a:extLst>
          </p:cNvPr>
          <p:cNvSpPr>
            <a:spLocks noGrp="1"/>
          </p:cNvSpPr>
          <p:nvPr>
            <p:ph sz="half" idx="2"/>
          </p:nvPr>
        </p:nvSpPr>
        <p:spPr/>
        <p:txBody>
          <a:bodyPr/>
          <a:lstStyle/>
          <a:p>
            <a:r>
              <a:rPr lang="en-US" dirty="0"/>
              <a:t>Expanding mask of the brain to encompass neck and skull areas </a:t>
            </a:r>
          </a:p>
          <a:p>
            <a:pPr lvl="1"/>
            <a:r>
              <a:rPr lang="en-US" dirty="0"/>
              <a:t>Kernel size: 5x5x5</a:t>
            </a:r>
          </a:p>
          <a:p>
            <a:pPr lvl="1"/>
            <a:r>
              <a:rPr lang="en-US" dirty="0"/>
              <a:t>Number of iterations: 10</a:t>
            </a:r>
          </a:p>
          <a:p>
            <a:r>
              <a:rPr lang="en-US" dirty="0"/>
              <a:t>Noise added to background</a:t>
            </a:r>
          </a:p>
          <a:p>
            <a:r>
              <a:rPr lang="en-US" dirty="0"/>
              <a:t>Gaussian smoothing to facilitate alpha blend</a:t>
            </a:r>
          </a:p>
        </p:txBody>
      </p:sp>
      <p:sp>
        <p:nvSpPr>
          <p:cNvPr id="4" name="Footer Placeholder 3">
            <a:extLst>
              <a:ext uri="{FF2B5EF4-FFF2-40B4-BE49-F238E27FC236}">
                <a16:creationId xmlns:a16="http://schemas.microsoft.com/office/drawing/2014/main" id="{47150060-988D-1B4F-BFE7-CF723E97E175}"/>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DA530B7A-1C76-FB4B-8F32-489A31C6BDCD}"/>
              </a:ext>
            </a:extLst>
          </p:cNvPr>
          <p:cNvPicPr>
            <a:picLocks noChangeAspect="1"/>
          </p:cNvPicPr>
          <p:nvPr/>
        </p:nvPicPr>
        <p:blipFill>
          <a:blip r:embed="rId2"/>
          <a:stretch>
            <a:fillRect/>
          </a:stretch>
        </p:blipFill>
        <p:spPr>
          <a:xfrm>
            <a:off x="7231117" y="3436491"/>
            <a:ext cx="4800600" cy="2489200"/>
          </a:xfrm>
          <a:prstGeom prst="rect">
            <a:avLst/>
          </a:prstGeom>
        </p:spPr>
      </p:pic>
    </p:spTree>
    <p:extLst>
      <p:ext uri="{BB962C8B-B14F-4D97-AF65-F5344CB8AC3E}">
        <p14:creationId xmlns:p14="http://schemas.microsoft.com/office/powerpoint/2010/main" val="703974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EB04-A53F-7144-BF24-4B96DEB6A731}"/>
              </a:ext>
            </a:extLst>
          </p:cNvPr>
          <p:cNvSpPr>
            <a:spLocks noGrp="1"/>
          </p:cNvSpPr>
          <p:nvPr>
            <p:ph type="title"/>
          </p:nvPr>
        </p:nvSpPr>
        <p:spPr/>
        <p:txBody>
          <a:bodyPr/>
          <a:lstStyle/>
          <a:p>
            <a:r>
              <a:rPr lang="en-US" dirty="0"/>
              <a:t>Results: Addition of Gaussian noise</a:t>
            </a:r>
          </a:p>
        </p:txBody>
      </p:sp>
      <p:sp>
        <p:nvSpPr>
          <p:cNvPr id="3" name="Content Placeholder 2">
            <a:extLst>
              <a:ext uri="{FF2B5EF4-FFF2-40B4-BE49-F238E27FC236}">
                <a16:creationId xmlns:a16="http://schemas.microsoft.com/office/drawing/2014/main" id="{7102F23B-516B-0E47-91CF-A2ACF34B66D0}"/>
              </a:ext>
            </a:extLst>
          </p:cNvPr>
          <p:cNvSpPr>
            <a:spLocks noGrp="1"/>
          </p:cNvSpPr>
          <p:nvPr>
            <p:ph sz="half" idx="2"/>
          </p:nvPr>
        </p:nvSpPr>
        <p:spPr>
          <a:xfrm>
            <a:off x="694944" y="2425655"/>
            <a:ext cx="10766044" cy="3751308"/>
          </a:xfrm>
        </p:spPr>
        <p:txBody>
          <a:bodyPr/>
          <a:lstStyle/>
          <a:p>
            <a:r>
              <a:rPr lang="en-US" dirty="0"/>
              <a:t>A very small boundary is visible, but is negligible </a:t>
            </a:r>
          </a:p>
        </p:txBody>
      </p:sp>
      <p:sp>
        <p:nvSpPr>
          <p:cNvPr id="4" name="Footer Placeholder 3">
            <a:extLst>
              <a:ext uri="{FF2B5EF4-FFF2-40B4-BE49-F238E27FC236}">
                <a16:creationId xmlns:a16="http://schemas.microsoft.com/office/drawing/2014/main" id="{28416B48-3B21-2646-82E1-7BC3E9C14E53}"/>
              </a:ext>
            </a:extLst>
          </p:cNvPr>
          <p:cNvSpPr>
            <a:spLocks noGrp="1"/>
          </p:cNvSpPr>
          <p:nvPr>
            <p:ph type="ftr" sz="quarter" idx="11"/>
          </p:nvPr>
        </p:nvSpPr>
        <p:spPr/>
        <p:txBody>
          <a:bodyPr/>
          <a:lstStyle/>
          <a:p>
            <a:endParaRPr lang="nl-NL" dirty="0"/>
          </a:p>
        </p:txBody>
      </p:sp>
      <p:pic>
        <p:nvPicPr>
          <p:cNvPr id="16" name="Picture 15">
            <a:extLst>
              <a:ext uri="{FF2B5EF4-FFF2-40B4-BE49-F238E27FC236}">
                <a16:creationId xmlns:a16="http://schemas.microsoft.com/office/drawing/2014/main" id="{CC90C273-C8D5-9A4F-B55A-A85888A5AD46}"/>
              </a:ext>
            </a:extLst>
          </p:cNvPr>
          <p:cNvPicPr>
            <a:picLocks noChangeAspect="1"/>
          </p:cNvPicPr>
          <p:nvPr/>
        </p:nvPicPr>
        <p:blipFill>
          <a:blip r:embed="rId2"/>
          <a:stretch>
            <a:fillRect/>
          </a:stretch>
        </p:blipFill>
        <p:spPr>
          <a:xfrm>
            <a:off x="2473614" y="2907335"/>
            <a:ext cx="7244772" cy="3084564"/>
          </a:xfrm>
          <a:prstGeom prst="rect">
            <a:avLst/>
          </a:prstGeom>
        </p:spPr>
      </p:pic>
      <p:pic>
        <p:nvPicPr>
          <p:cNvPr id="17" name="Picture 16">
            <a:extLst>
              <a:ext uri="{FF2B5EF4-FFF2-40B4-BE49-F238E27FC236}">
                <a16:creationId xmlns:a16="http://schemas.microsoft.com/office/drawing/2014/main" id="{D72153A0-7A05-6A43-BE5D-6297E6FFF3C7}"/>
              </a:ext>
            </a:extLst>
          </p:cNvPr>
          <p:cNvPicPr>
            <a:picLocks noChangeAspect="1"/>
          </p:cNvPicPr>
          <p:nvPr/>
        </p:nvPicPr>
        <p:blipFill rotWithShape="1">
          <a:blip r:embed="rId3"/>
          <a:srcRect l="24431" t="9182" r="50447" b="1"/>
          <a:stretch/>
        </p:blipFill>
        <p:spPr>
          <a:xfrm>
            <a:off x="-164194" y="0"/>
            <a:ext cx="3242733" cy="2798540"/>
          </a:xfrm>
          <a:prstGeom prst="rect">
            <a:avLst/>
          </a:prstGeom>
        </p:spPr>
      </p:pic>
    </p:spTree>
    <p:extLst>
      <p:ext uri="{BB962C8B-B14F-4D97-AF65-F5344CB8AC3E}">
        <p14:creationId xmlns:p14="http://schemas.microsoft.com/office/powerpoint/2010/main" val="3942289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B4DE-D2E7-864D-8492-16459C0C563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651FB08-A96D-514E-99D7-8C13A325E76B}"/>
              </a:ext>
            </a:extLst>
          </p:cNvPr>
          <p:cNvSpPr>
            <a:spLocks noGrp="1"/>
          </p:cNvSpPr>
          <p:nvPr>
            <p:ph sz="half" idx="2"/>
          </p:nvPr>
        </p:nvSpPr>
        <p:spPr/>
        <p:txBody>
          <a:bodyPr/>
          <a:lstStyle/>
          <a:p>
            <a:r>
              <a:rPr lang="en-US" dirty="0"/>
              <a:t>Deliver a new anonymous dataset to be used for accelerated MRI reconstruction</a:t>
            </a:r>
          </a:p>
          <a:p>
            <a:r>
              <a:rPr lang="en-US" dirty="0"/>
              <a:t>Develop a structural, quantitative method of evaluating the content-wise quality of reconstructed MR images</a:t>
            </a:r>
          </a:p>
          <a:p>
            <a:endParaRPr lang="en-US" dirty="0"/>
          </a:p>
        </p:txBody>
      </p:sp>
      <p:sp>
        <p:nvSpPr>
          <p:cNvPr id="4" name="Footer Placeholder 3">
            <a:extLst>
              <a:ext uri="{FF2B5EF4-FFF2-40B4-BE49-F238E27FC236}">
                <a16:creationId xmlns:a16="http://schemas.microsoft.com/office/drawing/2014/main" id="{678C1691-739C-B647-8992-25E65C3DE2F0}"/>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22800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30E5-B1E7-A147-B1F1-01B587C0C9D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D32D3375-E561-5943-8E24-C29569DE5A80}"/>
              </a:ext>
            </a:extLst>
          </p:cNvPr>
          <p:cNvSpPr>
            <a:spLocks noGrp="1"/>
          </p:cNvSpPr>
          <p:nvPr>
            <p:ph sz="half" idx="2"/>
          </p:nvPr>
        </p:nvSpPr>
        <p:spPr/>
        <p:txBody>
          <a:bodyPr/>
          <a:lstStyle/>
          <a:p>
            <a:r>
              <a:rPr lang="en-US" dirty="0"/>
              <a:t>How can MRI data be defaced without compromising the raw data?  </a:t>
            </a:r>
          </a:p>
          <a:p>
            <a:r>
              <a:rPr lang="en-US" dirty="0"/>
              <a:t>Is it possible to create a structural, quantitative method of assessing content-wise reconstruction quality by estimating the sharpness of tissue boundaries?</a:t>
            </a:r>
          </a:p>
        </p:txBody>
      </p:sp>
      <p:sp>
        <p:nvSpPr>
          <p:cNvPr id="4" name="Footer Placeholder 3">
            <a:extLst>
              <a:ext uri="{FF2B5EF4-FFF2-40B4-BE49-F238E27FC236}">
                <a16:creationId xmlns:a16="http://schemas.microsoft.com/office/drawing/2014/main" id="{29E317E9-5379-CB43-8095-E1162F73884B}"/>
              </a:ext>
            </a:extLst>
          </p:cNvPr>
          <p:cNvSpPr>
            <a:spLocks noGrp="1"/>
          </p:cNvSpPr>
          <p:nvPr>
            <p:ph type="ftr" sz="quarter" idx="11"/>
          </p:nvPr>
        </p:nvSpPr>
        <p:spPr/>
        <p:txBody>
          <a:bodyPr/>
          <a:lstStyle/>
          <a:p>
            <a:endParaRPr lang="nl-NL" dirty="0"/>
          </a:p>
        </p:txBody>
      </p:sp>
    </p:spTree>
    <p:extLst>
      <p:ext uri="{BB962C8B-B14F-4D97-AF65-F5344CB8AC3E}">
        <p14:creationId xmlns:p14="http://schemas.microsoft.com/office/powerpoint/2010/main" val="347977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F72E-215E-2A4E-AC1B-8C395206E7D8}"/>
              </a:ext>
            </a:extLst>
          </p:cNvPr>
          <p:cNvSpPr>
            <a:spLocks noGrp="1"/>
          </p:cNvSpPr>
          <p:nvPr>
            <p:ph type="title"/>
          </p:nvPr>
        </p:nvSpPr>
        <p:spPr/>
        <p:txBody>
          <a:bodyPr/>
          <a:lstStyle/>
          <a:p>
            <a:r>
              <a:rPr lang="en-US" dirty="0"/>
              <a:t>MRI reconstruction </a:t>
            </a:r>
          </a:p>
        </p:txBody>
      </p:sp>
      <p:sp>
        <p:nvSpPr>
          <p:cNvPr id="3" name="Content Placeholder 2">
            <a:extLst>
              <a:ext uri="{FF2B5EF4-FFF2-40B4-BE49-F238E27FC236}">
                <a16:creationId xmlns:a16="http://schemas.microsoft.com/office/drawing/2014/main" id="{DDE52DB9-FCFC-3249-979F-ADAC288317D4}"/>
              </a:ext>
            </a:extLst>
          </p:cNvPr>
          <p:cNvSpPr>
            <a:spLocks noGrp="1"/>
          </p:cNvSpPr>
          <p:nvPr>
            <p:ph sz="half" idx="2"/>
          </p:nvPr>
        </p:nvSpPr>
        <p:spPr>
          <a:xfrm>
            <a:off x="694943" y="2425655"/>
            <a:ext cx="6997627" cy="3751308"/>
          </a:xfrm>
        </p:spPr>
        <p:txBody>
          <a:bodyPr/>
          <a:lstStyle/>
          <a:p>
            <a:r>
              <a:rPr lang="en-US" dirty="0"/>
              <a:t>Uses magnetism and radio frequency pulses to create image of body</a:t>
            </a:r>
          </a:p>
          <a:p>
            <a:r>
              <a:rPr lang="en-US" dirty="0"/>
              <a:t>Long acquisition times</a:t>
            </a:r>
          </a:p>
          <a:p>
            <a:r>
              <a:rPr lang="en-US" dirty="0"/>
              <a:t>Possible to sub-sample k-space</a:t>
            </a:r>
          </a:p>
          <a:p>
            <a:r>
              <a:rPr lang="en-US" dirty="0"/>
              <a:t>Increases Signal to Noise ratio </a:t>
            </a:r>
          </a:p>
          <a:p>
            <a:r>
              <a:rPr lang="en-US" dirty="0"/>
              <a:t>Solution: Accelerated MRI reconstruction</a:t>
            </a:r>
          </a:p>
          <a:p>
            <a:pPr lvl="1"/>
            <a:r>
              <a:rPr lang="en-US" dirty="0" err="1"/>
              <a:t>Dealiasing</a:t>
            </a:r>
            <a:r>
              <a:rPr lang="en-US" dirty="0"/>
              <a:t> of accelerated MRI scan </a:t>
            </a:r>
          </a:p>
          <a:p>
            <a:pPr lvl="1"/>
            <a:r>
              <a:rPr lang="en-US" dirty="0"/>
              <a:t>GRAPPA, SENSE, Deep Learning Techniques </a:t>
            </a:r>
          </a:p>
          <a:p>
            <a:endParaRPr lang="en-US" dirty="0"/>
          </a:p>
        </p:txBody>
      </p:sp>
      <p:sp>
        <p:nvSpPr>
          <p:cNvPr id="4" name="Footer Placeholder 3">
            <a:extLst>
              <a:ext uri="{FF2B5EF4-FFF2-40B4-BE49-F238E27FC236}">
                <a16:creationId xmlns:a16="http://schemas.microsoft.com/office/drawing/2014/main" id="{1792AF01-1717-B545-A02F-9E81C2621536}"/>
              </a:ext>
            </a:extLst>
          </p:cNvPr>
          <p:cNvSpPr>
            <a:spLocks noGrp="1"/>
          </p:cNvSpPr>
          <p:nvPr>
            <p:ph type="ftr" sz="quarter" idx="11"/>
          </p:nvPr>
        </p:nvSpPr>
        <p:spPr>
          <a:xfrm>
            <a:off x="711200" y="6381750"/>
            <a:ext cx="10716816" cy="365125"/>
          </a:xfrm>
        </p:spPr>
        <p:txBody>
          <a:bodyPr/>
          <a:lstStyle/>
          <a:p>
            <a:r>
              <a:rPr lang="nl-NL" dirty="0"/>
              <a:t>Images </a:t>
            </a:r>
            <a:r>
              <a:rPr lang="nl-NL" dirty="0" err="1"/>
              <a:t>from</a:t>
            </a:r>
            <a:r>
              <a:rPr lang="nl-NL" dirty="0"/>
              <a:t> [1] </a:t>
            </a:r>
            <a:r>
              <a:rPr lang="en-US" sz="1400" dirty="0" err="1"/>
              <a:t>Lønning</a:t>
            </a:r>
            <a:r>
              <a:rPr lang="en-US" sz="1400" dirty="0"/>
              <a:t>, K. et al. (2019). Recurrent Inference Machines for Reconstructing Heterogeneous MRI </a:t>
            </a:r>
            <a:r>
              <a:rPr lang="en-US" sz="1400" dirty="0" err="1"/>
              <a:t>Ddata</a:t>
            </a:r>
            <a:r>
              <a:rPr lang="en-US" sz="1400" dirty="0"/>
              <a:t>. </a:t>
            </a:r>
          </a:p>
          <a:p>
            <a:r>
              <a:rPr lang="nl-NL" dirty="0"/>
              <a:t> </a:t>
            </a:r>
          </a:p>
        </p:txBody>
      </p:sp>
      <p:pic>
        <p:nvPicPr>
          <p:cNvPr id="9" name="Picture 8">
            <a:extLst>
              <a:ext uri="{FF2B5EF4-FFF2-40B4-BE49-F238E27FC236}">
                <a16:creationId xmlns:a16="http://schemas.microsoft.com/office/drawing/2014/main" id="{DE4EF9D0-98C1-2B40-AD21-B6C580093579}"/>
              </a:ext>
            </a:extLst>
          </p:cNvPr>
          <p:cNvPicPr>
            <a:picLocks noChangeAspect="1"/>
          </p:cNvPicPr>
          <p:nvPr/>
        </p:nvPicPr>
        <p:blipFill>
          <a:blip r:embed="rId3"/>
          <a:stretch>
            <a:fillRect/>
          </a:stretch>
        </p:blipFill>
        <p:spPr>
          <a:xfrm>
            <a:off x="8398317" y="452391"/>
            <a:ext cx="3040827" cy="2620964"/>
          </a:xfrm>
          <a:prstGeom prst="rect">
            <a:avLst/>
          </a:prstGeom>
        </p:spPr>
      </p:pic>
      <p:pic>
        <p:nvPicPr>
          <p:cNvPr id="11" name="Picture 10">
            <a:extLst>
              <a:ext uri="{FF2B5EF4-FFF2-40B4-BE49-F238E27FC236}">
                <a16:creationId xmlns:a16="http://schemas.microsoft.com/office/drawing/2014/main" id="{3DE2CEB0-C9CE-1B49-860C-40D29F3C2E1B}"/>
              </a:ext>
            </a:extLst>
          </p:cNvPr>
          <p:cNvPicPr>
            <a:picLocks noChangeAspect="1"/>
          </p:cNvPicPr>
          <p:nvPr/>
        </p:nvPicPr>
        <p:blipFill>
          <a:blip r:embed="rId4"/>
          <a:stretch>
            <a:fillRect/>
          </a:stretch>
        </p:blipFill>
        <p:spPr>
          <a:xfrm>
            <a:off x="8398317" y="3254829"/>
            <a:ext cx="3029699" cy="2620963"/>
          </a:xfrm>
          <a:prstGeom prst="rect">
            <a:avLst/>
          </a:prstGeom>
        </p:spPr>
      </p:pic>
    </p:spTree>
    <p:extLst>
      <p:ext uri="{BB962C8B-B14F-4D97-AF65-F5344CB8AC3E}">
        <p14:creationId xmlns:p14="http://schemas.microsoft.com/office/powerpoint/2010/main" val="336118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157D3-7734-5745-B6BB-BBB2E0975B86}"/>
              </a:ext>
            </a:extLst>
          </p:cNvPr>
          <p:cNvSpPr>
            <a:spLocks noGrp="1"/>
          </p:cNvSpPr>
          <p:nvPr>
            <p:ph type="title"/>
          </p:nvPr>
        </p:nvSpPr>
        <p:spPr/>
        <p:txBody>
          <a:bodyPr/>
          <a:lstStyle/>
          <a:p>
            <a:r>
              <a:rPr lang="en-US" dirty="0"/>
              <a:t>Forward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752F5D-BB9A-B84A-83B3-7C0B69E63180}"/>
                  </a:ext>
                </a:extLst>
              </p:cNvPr>
              <p:cNvSpPr>
                <a:spLocks noGrp="1"/>
              </p:cNvSpPr>
              <p:nvPr>
                <p:ph sz="half" idx="2"/>
              </p:nvPr>
            </p:nvSpPr>
            <p:spPr>
              <a:xfrm>
                <a:off x="694944" y="2425655"/>
                <a:ext cx="5401056" cy="3751308"/>
              </a:xfrm>
            </p:spPr>
            <p:txBody>
              <a:bodyPr/>
              <a:lstStyle/>
              <a:p>
                <a:r>
                  <a:rPr lang="en-US" dirty="0"/>
                  <a:t>Defines </a:t>
                </a:r>
                <a:r>
                  <a:rPr lang="en-US" dirty="0" err="1"/>
                  <a:t>undersampled</a:t>
                </a:r>
                <a:r>
                  <a:rPr lang="en-US" dirty="0"/>
                  <a:t> k-space</a:t>
                </a:r>
              </a:p>
              <a:p>
                <a:r>
                  <a:rPr lang="en-US" dirty="0"/>
                  <a:t>From relaxation parameters to image of echo time </a:t>
                </a:r>
                <a:r>
                  <a:rPr lang="en-US" dirty="0" err="1"/>
                  <a:t>TE</a:t>
                </a:r>
                <a:r>
                  <a:rPr lang="en-US" baseline="-25000" dirty="0" err="1"/>
                  <a:t>t</a:t>
                </a:r>
                <a:r>
                  <a:rPr lang="en-US" baseline="-25000" dirty="0"/>
                  <a:t> </a:t>
                </a:r>
                <a:r>
                  <a:rPr lang="en-US" dirty="0"/>
                  <a:t>[1,2]</a:t>
                </a:r>
              </a:p>
              <a:p>
                <a:r>
                  <a:rPr lang="nl-NL" b="0" dirty="0">
                    <a:latin typeface="Cambria Math" panose="02040503050406030204" pitchFamily="18" charset="0"/>
                  </a:rPr>
                  <a:t>Forward model [2]</a:t>
                </a:r>
              </a:p>
              <a:p>
                <a:pPr marL="0" indent="0">
                  <a:buNone/>
                </a:pPr>
                <a:r>
                  <a:rPr lang="nl-NL" i="1" dirty="0">
                    <a:latin typeface="Cambria Math" panose="02040503050406030204" pitchFamily="18" charset="0"/>
                  </a:rPr>
                  <a:t>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𝑦</m:t>
                        </m:r>
                      </m:e>
                      <m:sub>
                        <m:r>
                          <a:rPr lang="nl-NL" b="0" i="1" smtClean="0">
                            <a:latin typeface="Cambria Math" panose="02040503050406030204" pitchFamily="18" charset="0"/>
                          </a:rPr>
                          <m:t>𝑡</m:t>
                        </m:r>
                        <m:r>
                          <a:rPr lang="nl-NL" b="0" i="1" smtClean="0">
                            <a:latin typeface="Cambria Math" panose="02040503050406030204" pitchFamily="18" charset="0"/>
                          </a:rPr>
                          <m:t>,</m:t>
                        </m:r>
                        <m:r>
                          <a:rPr lang="nl-NL" b="0" i="1" smtClean="0">
                            <a:latin typeface="Cambria Math" panose="02040503050406030204" pitchFamily="18" charset="0"/>
                          </a:rPr>
                          <m:t>𝑐</m:t>
                        </m:r>
                      </m:sub>
                    </m:sSub>
                    <m:r>
                      <a:rPr lang="nl-NL" b="0" i="1" smtClean="0">
                        <a:latin typeface="Cambria Math" panose="02040503050406030204" pitchFamily="18" charset="0"/>
                      </a:rPr>
                      <m:t>=</m:t>
                    </m:r>
                    <m:r>
                      <a:rPr lang="nl-NL" b="0" i="1" smtClean="0">
                        <a:latin typeface="Cambria Math" panose="02040503050406030204" pitchFamily="18" charset="0"/>
                      </a:rPr>
                      <m:t>𝑃𝐹</m:t>
                    </m:r>
                    <m:sSub>
                      <m:sSubPr>
                        <m:ctrlPr>
                          <a:rPr lang="nl-NL" b="0" i="1" smtClean="0">
                            <a:latin typeface="Cambria Math" panose="02040503050406030204" pitchFamily="18" charset="0"/>
                          </a:rPr>
                        </m:ctrlPr>
                      </m:sSubPr>
                      <m:e>
                        <m:r>
                          <a:rPr lang="nl-NL" b="0" i="1" smtClean="0">
                            <a:latin typeface="Cambria Math" panose="02040503050406030204" pitchFamily="18" charset="0"/>
                          </a:rPr>
                          <m:t>𝑆</m:t>
                        </m:r>
                      </m:e>
                      <m:sub>
                        <m:r>
                          <a:rPr lang="nl-NL" b="0" i="1" smtClean="0">
                            <a:latin typeface="Cambria Math" panose="02040503050406030204" pitchFamily="18" charset="0"/>
                          </a:rPr>
                          <m:t>𝑐</m:t>
                        </m:r>
                      </m:sub>
                    </m:sSub>
                    <m:sSub>
                      <m:sSubPr>
                        <m:ctrlPr>
                          <a:rPr lang="nl-NL" b="0" i="1" smtClean="0">
                            <a:latin typeface="Cambria Math" panose="02040503050406030204" pitchFamily="18" charset="0"/>
                          </a:rPr>
                        </m:ctrlPr>
                      </m:sSubPr>
                      <m:e>
                        <m:r>
                          <a:rPr lang="nl-NL" b="0" i="1" smtClean="0">
                            <a:latin typeface="Cambria Math" panose="02040503050406030204" pitchFamily="18" charset="0"/>
                          </a:rPr>
                          <m:t>𝑥</m:t>
                        </m:r>
                      </m:e>
                      <m:sub>
                        <m:r>
                          <a:rPr lang="nl-NL" b="0" i="1" smtClean="0">
                            <a:latin typeface="Cambria Math" panose="02040503050406030204" pitchFamily="18" charset="0"/>
                          </a:rPr>
                          <m:t>𝑡</m:t>
                        </m:r>
                      </m:sub>
                    </m:sSub>
                    <m:r>
                      <a:rPr lang="nl-NL" b="0" i="1" smtClean="0">
                        <a:latin typeface="Cambria Math" panose="02040503050406030204" pitchFamily="18" charset="0"/>
                      </a:rPr>
                      <m:t>+</m:t>
                    </m:r>
                    <m:sSub>
                      <m:sSubPr>
                        <m:ctrlPr>
                          <a:rPr lang="nl-NL" b="0" i="1" smtClean="0">
                            <a:latin typeface="Cambria Math" panose="02040503050406030204" pitchFamily="18" charset="0"/>
                          </a:rPr>
                        </m:ctrlPr>
                      </m:sSubPr>
                      <m:e>
                        <m:r>
                          <a:rPr lang="nl-NL" b="0" i="1" smtClean="0">
                            <a:latin typeface="Cambria Math" panose="02040503050406030204" pitchFamily="18" charset="0"/>
                          </a:rPr>
                          <m:t>𝑛</m:t>
                        </m:r>
                      </m:e>
                      <m:sub>
                        <m:r>
                          <a:rPr lang="nl-NL" b="0" i="1" smtClean="0">
                            <a:latin typeface="Cambria Math" panose="02040503050406030204" pitchFamily="18" charset="0"/>
                          </a:rPr>
                          <m:t>𝑐</m:t>
                        </m:r>
                      </m:sub>
                    </m:sSub>
                  </m:oMath>
                </a14:m>
                <a:endParaRPr lang="en-US" dirty="0"/>
              </a:p>
              <a:p>
                <a:r>
                  <a:rPr lang="en-US" dirty="0"/>
                  <a:t>Used to solve inverse problem of MRI reconstruction</a:t>
                </a:r>
                <a:r>
                  <a:rPr lang="nl-NL" dirty="0"/>
                  <a:t>: </a:t>
                </a:r>
                <a:r>
                  <a:rPr lang="en-GB" dirty="0"/>
                  <a:t>mapping k-space to relaxation parameters</a:t>
                </a: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5752F5D-BB9A-B84A-83B3-7C0B69E63180}"/>
                  </a:ext>
                </a:extLst>
              </p:cNvPr>
              <p:cNvSpPr>
                <a:spLocks noGrp="1" noRot="1" noChangeAspect="1" noMove="1" noResize="1" noEditPoints="1" noAdjustHandles="1" noChangeArrowheads="1" noChangeShapeType="1" noTextEdit="1"/>
              </p:cNvSpPr>
              <p:nvPr>
                <p:ph sz="half" idx="2"/>
              </p:nvPr>
            </p:nvSpPr>
            <p:spPr>
              <a:xfrm>
                <a:off x="694944" y="2425655"/>
                <a:ext cx="5401056" cy="3751308"/>
              </a:xfrm>
              <a:blipFill>
                <a:blip r:embed="rId3"/>
                <a:stretch>
                  <a:fillRect l="-1408" r="-140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0A595A-B474-8C46-B017-F0A96D4D1F1E}"/>
              </a:ext>
            </a:extLst>
          </p:cNvPr>
          <p:cNvSpPr>
            <a:spLocks noGrp="1"/>
          </p:cNvSpPr>
          <p:nvPr>
            <p:ph type="ftr" sz="quarter" idx="11"/>
          </p:nvPr>
        </p:nvSpPr>
        <p:spPr>
          <a:xfrm>
            <a:off x="711200" y="6381750"/>
            <a:ext cx="10744200" cy="365125"/>
          </a:xfrm>
        </p:spPr>
        <p:txBody>
          <a:bodyPr/>
          <a:lstStyle/>
          <a:p>
            <a:r>
              <a:rPr lang="en-US" sz="1200" dirty="0"/>
              <a:t>[1] </a:t>
            </a:r>
            <a:r>
              <a:rPr lang="en-US" sz="1200" dirty="0" err="1"/>
              <a:t>Lønning</a:t>
            </a:r>
            <a:r>
              <a:rPr lang="en-US" sz="1200" dirty="0"/>
              <a:t>, K. et al. (2019). Recurrent Inference Machines for Reconstructing Heterogeneous MRI </a:t>
            </a:r>
            <a:r>
              <a:rPr lang="en-US" sz="1200" dirty="0" err="1"/>
              <a:t>Ddata</a:t>
            </a:r>
            <a:r>
              <a:rPr lang="en-US" sz="1200" dirty="0"/>
              <a:t>. </a:t>
            </a:r>
          </a:p>
          <a:p>
            <a:r>
              <a:rPr lang="en-US" sz="1200" dirty="0"/>
              <a:t>[2] Zhang, C. et al. (2021). A Unified Model for Simultaneous Reconstruction and R2* Mapping of Accelerated 7T Data Using the Recurrent Inference Machine. </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9BF320A8-8284-624E-913E-C6FF51787446}"/>
                  </a:ext>
                </a:extLst>
              </p:cNvPr>
              <p:cNvSpPr txBox="1">
                <a:spLocks/>
              </p:cNvSpPr>
              <p:nvPr/>
            </p:nvSpPr>
            <p:spPr>
              <a:xfrm>
                <a:off x="8534400" y="2425655"/>
                <a:ext cx="2331356" cy="3751308"/>
              </a:xfrm>
              <a:prstGeom prst="rect">
                <a:avLst/>
              </a:prstGeom>
            </p:spPr>
            <p:txBody>
              <a:bodyPr/>
              <a:lstStyle>
                <a:lvl1pPr marL="228600" indent="-228600" algn="l" defTabSz="914400" rtl="0" eaLnBrk="1" latinLnBrk="0" hangingPunct="1">
                  <a:lnSpc>
                    <a:spcPct val="125000"/>
                  </a:lnSpc>
                  <a:spcBef>
                    <a:spcPts val="0"/>
                  </a:spcBef>
                  <a:buFont typeface="Arial" panose="020B0604020202020204" pitchFamily="34" charset="0"/>
                  <a:buChar char="•"/>
                  <a:defRPr sz="2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3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3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nl-NL" sz="1600" b="0" i="1" smtClean="0">
                        <a:latin typeface="Cambria Math" panose="02040503050406030204" pitchFamily="18" charset="0"/>
                      </a:rPr>
                      <m:t>𝑃</m:t>
                    </m:r>
                  </m:oMath>
                </a14:m>
                <a:r>
                  <a:rPr lang="en-US" sz="1600" dirty="0"/>
                  <a:t> = subsampling mask</a:t>
                </a:r>
              </a:p>
              <a:p>
                <a:pPr marL="0" indent="0">
                  <a:buNone/>
                </a:pPr>
                <a14:m>
                  <m:oMath xmlns:m="http://schemas.openxmlformats.org/officeDocument/2006/math">
                    <m:r>
                      <a:rPr lang="nl-NL" sz="1600" b="0" i="1" smtClean="0">
                        <a:latin typeface="Cambria Math" panose="02040503050406030204" pitchFamily="18" charset="0"/>
                      </a:rPr>
                      <m:t>𝐹</m:t>
                    </m:r>
                  </m:oMath>
                </a14:m>
                <a:r>
                  <a:rPr lang="en-US" sz="1600" dirty="0"/>
                  <a:t> = Fourier transform </a:t>
                </a:r>
                <a:endParaRPr lang="en-US" sz="1600" i="1" dirty="0"/>
              </a:p>
              <a:p>
                <a:pPr marL="0" indent="0">
                  <a:buNone/>
                </a:pPr>
                <a14:m>
                  <m:oMath xmlns:m="http://schemas.openxmlformats.org/officeDocument/2006/math">
                    <m:sSub>
                      <m:sSubPr>
                        <m:ctrlPr>
                          <a:rPr lang="nl-NL" sz="1600" i="1">
                            <a:latin typeface="Cambria Math" panose="02040503050406030204" pitchFamily="18" charset="0"/>
                          </a:rPr>
                        </m:ctrlPr>
                      </m:sSubPr>
                      <m:e>
                        <m:r>
                          <a:rPr lang="nl-NL" sz="1600" i="1">
                            <a:latin typeface="Cambria Math" panose="02040503050406030204" pitchFamily="18" charset="0"/>
                          </a:rPr>
                          <m:t>𝑆</m:t>
                        </m:r>
                      </m:e>
                      <m:sub>
                        <m:r>
                          <a:rPr lang="nl-NL" sz="1600" i="1">
                            <a:latin typeface="Cambria Math" panose="02040503050406030204" pitchFamily="18" charset="0"/>
                          </a:rPr>
                          <m:t>𝑐</m:t>
                        </m:r>
                      </m:sub>
                    </m:sSub>
                  </m:oMath>
                </a14:m>
                <a:r>
                  <a:rPr lang="en-US" sz="1600" dirty="0"/>
                  <a:t>= coil sensitivity map</a:t>
                </a:r>
              </a:p>
              <a:p>
                <a:pPr marL="0" indent="0">
                  <a:buNone/>
                </a:pPr>
                <a14:m>
                  <m:oMath xmlns:m="http://schemas.openxmlformats.org/officeDocument/2006/math">
                    <m:sSub>
                      <m:sSubPr>
                        <m:ctrlPr>
                          <a:rPr lang="nl-NL" sz="1600" i="1">
                            <a:latin typeface="Cambria Math" panose="02040503050406030204" pitchFamily="18" charset="0"/>
                          </a:rPr>
                        </m:ctrlPr>
                      </m:sSubPr>
                      <m:e>
                        <m:r>
                          <a:rPr lang="nl-NL" sz="1600" b="0" i="1" smtClean="0">
                            <a:latin typeface="Cambria Math" panose="02040503050406030204" pitchFamily="18" charset="0"/>
                          </a:rPr>
                          <m:t>𝑥</m:t>
                        </m:r>
                      </m:e>
                      <m:sub>
                        <m:r>
                          <a:rPr lang="nl-NL" sz="1600" b="0" i="1" smtClean="0">
                            <a:latin typeface="Cambria Math" panose="02040503050406030204" pitchFamily="18" charset="0"/>
                          </a:rPr>
                          <m:t>𝑡</m:t>
                        </m:r>
                      </m:sub>
                    </m:sSub>
                  </m:oMath>
                </a14:m>
                <a:r>
                  <a:rPr lang="en-US" sz="1600" dirty="0"/>
                  <a:t>= true image</a:t>
                </a:r>
              </a:p>
              <a:p>
                <a:pPr marL="0" indent="0">
                  <a:buNone/>
                </a:pPr>
                <a14:m>
                  <m:oMath xmlns:m="http://schemas.openxmlformats.org/officeDocument/2006/math">
                    <m:sSub>
                      <m:sSubPr>
                        <m:ctrlPr>
                          <a:rPr lang="nl-NL" sz="1600" i="1">
                            <a:latin typeface="Cambria Math" panose="02040503050406030204" pitchFamily="18" charset="0"/>
                          </a:rPr>
                        </m:ctrlPr>
                      </m:sSubPr>
                      <m:e>
                        <m:r>
                          <a:rPr lang="nl-NL" sz="1600" b="0" i="1" smtClean="0">
                            <a:latin typeface="Cambria Math" panose="02040503050406030204" pitchFamily="18" charset="0"/>
                          </a:rPr>
                          <m:t>𝑛</m:t>
                        </m:r>
                      </m:e>
                      <m:sub>
                        <m:r>
                          <a:rPr lang="nl-NL" sz="1600" i="1">
                            <a:latin typeface="Cambria Math" panose="02040503050406030204" pitchFamily="18" charset="0"/>
                          </a:rPr>
                          <m:t>𝑐</m:t>
                        </m:r>
                      </m:sub>
                    </m:sSub>
                  </m:oMath>
                </a14:m>
                <a:r>
                  <a:rPr lang="en-US" sz="1600" dirty="0"/>
                  <a:t>= Gaussian noise</a:t>
                </a:r>
              </a:p>
              <a:p>
                <a:pPr marL="0" indent="0">
                  <a:buNone/>
                </a:pPr>
                <a:endParaRPr lang="en-US" sz="1600" dirty="0"/>
              </a:p>
              <a:p>
                <a:pPr marL="0" indent="0">
                  <a:buFont typeface="Arial" panose="020B0604020202020204" pitchFamily="34" charset="0"/>
                  <a:buNone/>
                </a:pPr>
                <a:endParaRPr lang="en-US" dirty="0"/>
              </a:p>
            </p:txBody>
          </p:sp>
        </mc:Choice>
        <mc:Fallback>
          <p:sp>
            <p:nvSpPr>
              <p:cNvPr id="11" name="Content Placeholder 2">
                <a:extLst>
                  <a:ext uri="{FF2B5EF4-FFF2-40B4-BE49-F238E27FC236}">
                    <a16:creationId xmlns:a16="http://schemas.microsoft.com/office/drawing/2014/main" id="{9BF320A8-8284-624E-913E-C6FF51787446}"/>
                  </a:ext>
                </a:extLst>
              </p:cNvPr>
              <p:cNvSpPr txBox="1">
                <a:spLocks noRot="1" noChangeAspect="1" noMove="1" noResize="1" noEditPoints="1" noAdjustHandles="1" noChangeArrowheads="1" noChangeShapeType="1" noTextEdit="1"/>
              </p:cNvSpPr>
              <p:nvPr/>
            </p:nvSpPr>
            <p:spPr>
              <a:xfrm>
                <a:off x="8534400" y="2425655"/>
                <a:ext cx="2331356" cy="37513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660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4238-4246-F04E-B170-4DB22974FDC8}"/>
              </a:ext>
            </a:extLst>
          </p:cNvPr>
          <p:cNvSpPr>
            <a:spLocks noGrp="1"/>
          </p:cNvSpPr>
          <p:nvPr>
            <p:ph type="title"/>
          </p:nvPr>
        </p:nvSpPr>
        <p:spPr/>
        <p:txBody>
          <a:bodyPr/>
          <a:lstStyle/>
          <a:p>
            <a:r>
              <a:rPr lang="en-US" dirty="0"/>
              <a:t>Recurrent Inference Machine (RIM)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E9ABB7-EEB6-0D47-A8A0-422419F8E2AF}"/>
                  </a:ext>
                </a:extLst>
              </p:cNvPr>
              <p:cNvSpPr>
                <a:spLocks noGrp="1"/>
              </p:cNvSpPr>
              <p:nvPr>
                <p:ph sz="half" idx="2"/>
              </p:nvPr>
            </p:nvSpPr>
            <p:spPr>
              <a:xfrm>
                <a:off x="694944" y="2425655"/>
                <a:ext cx="6105906" cy="3751308"/>
              </a:xfrm>
            </p:spPr>
            <p:txBody>
              <a:bodyPr/>
              <a:lstStyle/>
              <a:p>
                <a:r>
                  <a:rPr lang="en-GB" dirty="0"/>
                  <a:t>Iterative reconstruction method</a:t>
                </a:r>
              </a:p>
              <a:p>
                <a:r>
                  <a:rPr lang="en-GB" dirty="0"/>
                  <a:t>Combination of convolutional and recurrent (GRU) layers</a:t>
                </a:r>
              </a:p>
              <a:p>
                <a:r>
                  <a:rPr lang="en-GB" dirty="0"/>
                  <a:t>Gradient of the log-likelihood </a:t>
                </a:r>
                <a14:m>
                  <m:oMath xmlns:m="http://schemas.openxmlformats.org/officeDocument/2006/math">
                    <m:sSub>
                      <m:sSubPr>
                        <m:ctrlPr>
                          <a:rPr lang="nl-NL" i="1">
                            <a:latin typeface="Cambria Math" panose="02040503050406030204" pitchFamily="18" charset="0"/>
                          </a:rPr>
                        </m:ctrlPr>
                      </m:sSubPr>
                      <m:e>
                        <m:r>
                          <m:rPr>
                            <m:sty m:val="p"/>
                          </m:rPr>
                          <a:rPr lang="nl-NL">
                            <a:latin typeface="Cambria Math" panose="02040503050406030204" pitchFamily="18" charset="0"/>
                          </a:rPr>
                          <m:t>∇</m:t>
                        </m:r>
                      </m:e>
                      <m:sub>
                        <m:r>
                          <m:rPr>
                            <m:sty m:val="p"/>
                          </m:rPr>
                          <a:rPr lang="nl-NL">
                            <a:latin typeface="Cambria Math" panose="02040503050406030204" pitchFamily="18" charset="0"/>
                          </a:rPr>
                          <m:t>y</m:t>
                        </m:r>
                        <m:r>
                          <a:rPr lang="nl-NL">
                            <a:latin typeface="Cambria Math" panose="02040503050406030204" pitchFamily="18" charset="0"/>
                          </a:rPr>
                          <m:t>|</m:t>
                        </m:r>
                        <m:r>
                          <m:rPr>
                            <m:sty m:val="p"/>
                          </m:rPr>
                          <a:rPr lang="nl-NL">
                            <a:latin typeface="Cambria Math" panose="02040503050406030204" pitchFamily="18" charset="0"/>
                          </a:rPr>
                          <m:t>Φ</m:t>
                        </m:r>
                      </m:sub>
                    </m:sSub>
                    <m:d>
                      <m:dPr>
                        <m:ctrlPr>
                          <a:rPr lang="nl-NL" i="1">
                            <a:latin typeface="Cambria Math" panose="02040503050406030204" pitchFamily="18" charset="0"/>
                          </a:rPr>
                        </m:ctrlPr>
                      </m:dPr>
                      <m:e>
                        <m:sSub>
                          <m:sSubPr>
                            <m:ctrlPr>
                              <a:rPr lang="nl-NL" i="1">
                                <a:latin typeface="Cambria Math" panose="02040503050406030204" pitchFamily="18" charset="0"/>
                              </a:rPr>
                            </m:ctrlPr>
                          </m:sSubPr>
                          <m:e>
                            <m:r>
                              <m:rPr>
                                <m:sty m:val="p"/>
                              </m:rPr>
                              <a:rPr lang="nl-NL">
                                <a:latin typeface="Cambria Math" panose="02040503050406030204" pitchFamily="18" charset="0"/>
                              </a:rPr>
                              <m:t>Φ</m:t>
                            </m:r>
                          </m:e>
                          <m:sub>
                            <m:r>
                              <a:rPr lang="nl-NL" i="1">
                                <a:latin typeface="Cambria Math" panose="02040503050406030204" pitchFamily="18" charset="0"/>
                              </a:rPr>
                              <m:t>𝜏</m:t>
                            </m:r>
                          </m:sub>
                        </m:sSub>
                      </m:e>
                    </m:d>
                  </m:oMath>
                </a14:m>
                <a:r>
                  <a:rPr lang="en-GB" dirty="0"/>
                  <a:t> learned from forward model [2]</a:t>
                </a:r>
              </a:p>
              <a:p>
                <a:r>
                  <a:rPr lang="en-GB" dirty="0"/>
                  <a:t>Internal state </a:t>
                </a:r>
                <a:r>
                  <a:rPr lang="en-GB" b="1" i="1" dirty="0"/>
                  <a:t>s</a:t>
                </a:r>
                <a:r>
                  <a:rPr lang="en-GB" dirty="0"/>
                  <a:t> keeps track of previous iterations and modifies behaviour </a:t>
                </a:r>
              </a:p>
            </p:txBody>
          </p:sp>
        </mc:Choice>
        <mc:Fallback>
          <p:sp>
            <p:nvSpPr>
              <p:cNvPr id="3" name="Content Placeholder 2">
                <a:extLst>
                  <a:ext uri="{FF2B5EF4-FFF2-40B4-BE49-F238E27FC236}">
                    <a16:creationId xmlns:a16="http://schemas.microsoft.com/office/drawing/2014/main" id="{71E9ABB7-EEB6-0D47-A8A0-422419F8E2AF}"/>
                  </a:ext>
                </a:extLst>
              </p:cNvPr>
              <p:cNvSpPr>
                <a:spLocks noGrp="1" noRot="1" noChangeAspect="1" noMove="1" noResize="1" noEditPoints="1" noAdjustHandles="1" noChangeArrowheads="1" noChangeShapeType="1" noTextEdit="1"/>
              </p:cNvSpPr>
              <p:nvPr>
                <p:ph sz="half" idx="2"/>
              </p:nvPr>
            </p:nvSpPr>
            <p:spPr>
              <a:xfrm>
                <a:off x="694944" y="2425655"/>
                <a:ext cx="6105906" cy="3751308"/>
              </a:xfrm>
              <a:blipFill>
                <a:blip r:embed="rId3"/>
                <a:stretch>
                  <a:fillRect l="-12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1CCF3E0-C563-6049-9D08-B43E2A10964B}"/>
              </a:ext>
            </a:extLst>
          </p:cNvPr>
          <p:cNvSpPr>
            <a:spLocks noGrp="1"/>
          </p:cNvSpPr>
          <p:nvPr>
            <p:ph type="ftr" sz="quarter" idx="11"/>
          </p:nvPr>
        </p:nvSpPr>
        <p:spPr>
          <a:xfrm>
            <a:off x="711200" y="6381750"/>
            <a:ext cx="10727944" cy="365125"/>
          </a:xfrm>
        </p:spPr>
        <p:txBody>
          <a:bodyPr/>
          <a:lstStyle/>
          <a:p>
            <a:r>
              <a:rPr lang="en-US" sz="1200" dirty="0"/>
              <a:t>[2] Zhang, C. et al. (2021). A Unified Model for Simultaneous Reconstruction and R2* Mapping of Accelerated 7T Data Using the Recurrent Inference Machine. </a:t>
            </a:r>
          </a:p>
        </p:txBody>
      </p:sp>
      <p:pic>
        <p:nvPicPr>
          <p:cNvPr id="5" name="图片 5">
            <a:extLst>
              <a:ext uri="{FF2B5EF4-FFF2-40B4-BE49-F238E27FC236}">
                <a16:creationId xmlns:a16="http://schemas.microsoft.com/office/drawing/2014/main" id="{0EEF8CC4-D73D-D640-9946-FBD707FB28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247" y="2201083"/>
            <a:ext cx="3495682" cy="3885825"/>
          </a:xfrm>
          <a:prstGeom prst="rect">
            <a:avLst/>
          </a:prstGeom>
        </p:spPr>
      </p:pic>
    </p:spTree>
    <p:extLst>
      <p:ext uri="{BB962C8B-B14F-4D97-AF65-F5344CB8AC3E}">
        <p14:creationId xmlns:p14="http://schemas.microsoft.com/office/powerpoint/2010/main" val="24860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D3E9-1987-254C-B925-C7D0DBFC4A91}"/>
              </a:ext>
            </a:extLst>
          </p:cNvPr>
          <p:cNvSpPr>
            <a:spLocks noGrp="1"/>
          </p:cNvSpPr>
          <p:nvPr>
            <p:ph type="title"/>
          </p:nvPr>
        </p:nvSpPr>
        <p:spPr/>
        <p:txBody>
          <a:bodyPr/>
          <a:lstStyle/>
          <a:p>
            <a:r>
              <a:rPr lang="en-US" dirty="0"/>
              <a:t>AHEAD dataset</a:t>
            </a:r>
          </a:p>
        </p:txBody>
      </p:sp>
      <p:sp>
        <p:nvSpPr>
          <p:cNvPr id="3" name="Content Placeholder 2">
            <a:extLst>
              <a:ext uri="{FF2B5EF4-FFF2-40B4-BE49-F238E27FC236}">
                <a16:creationId xmlns:a16="http://schemas.microsoft.com/office/drawing/2014/main" id="{7DF808E9-123F-B043-A8CF-D87650004F42}"/>
              </a:ext>
            </a:extLst>
          </p:cNvPr>
          <p:cNvSpPr>
            <a:spLocks noGrp="1"/>
          </p:cNvSpPr>
          <p:nvPr>
            <p:ph sz="half" idx="2"/>
          </p:nvPr>
        </p:nvSpPr>
        <p:spPr/>
        <p:txBody>
          <a:bodyPr/>
          <a:lstStyle/>
          <a:p>
            <a:r>
              <a:rPr lang="en-US" b="1" dirty="0"/>
              <a:t>A</a:t>
            </a:r>
            <a:r>
              <a:rPr lang="en-US" dirty="0"/>
              <a:t>msterdam Ultra-</a:t>
            </a:r>
            <a:r>
              <a:rPr lang="en-US" b="1" dirty="0"/>
              <a:t>h</a:t>
            </a:r>
            <a:r>
              <a:rPr lang="en-US" dirty="0"/>
              <a:t>igh fi</a:t>
            </a:r>
            <a:r>
              <a:rPr lang="en-US" b="1" dirty="0"/>
              <a:t>e</a:t>
            </a:r>
            <a:r>
              <a:rPr lang="en-US" dirty="0"/>
              <a:t>ld </a:t>
            </a:r>
            <a:r>
              <a:rPr lang="en-US" b="1" dirty="0"/>
              <a:t>a</a:t>
            </a:r>
            <a:r>
              <a:rPr lang="en-US" dirty="0"/>
              <a:t>dult lifespan </a:t>
            </a:r>
            <a:r>
              <a:rPr lang="en-US" b="1" dirty="0"/>
              <a:t>d</a:t>
            </a:r>
            <a:r>
              <a:rPr lang="en-US" dirty="0"/>
              <a:t>atabase [3]</a:t>
            </a:r>
          </a:p>
          <a:p>
            <a:r>
              <a:rPr lang="en-US" dirty="0"/>
              <a:t>105 7T whole-brain structural MRI scans </a:t>
            </a:r>
          </a:p>
          <a:p>
            <a:r>
              <a:rPr lang="en-US" dirty="0"/>
              <a:t>Ages 18-80</a:t>
            </a:r>
          </a:p>
          <a:p>
            <a:r>
              <a:rPr lang="en-US" dirty="0"/>
              <a:t>Multi-echo </a:t>
            </a:r>
            <a:r>
              <a:rPr lang="en-US" dirty="0" err="1"/>
              <a:t>magnetisation</a:t>
            </a:r>
            <a:r>
              <a:rPr lang="en-US" dirty="0"/>
              <a:t>-prepared rapid gradient echo (MP2RAGEME) sequence [4]</a:t>
            </a:r>
          </a:p>
          <a:p>
            <a:r>
              <a:rPr lang="en-US" dirty="0"/>
              <a:t>T1, T2, R1, R2*, Quantitative Susceptibility Mapping (QSM) images</a:t>
            </a:r>
          </a:p>
          <a:p>
            <a:r>
              <a:rPr lang="en-US" dirty="0"/>
              <a:t>Acceleration factor 2, GRAPPA reconstructed </a:t>
            </a:r>
          </a:p>
          <a:p>
            <a:endParaRPr lang="en-US" dirty="0"/>
          </a:p>
          <a:p>
            <a:endParaRPr lang="en-US" dirty="0"/>
          </a:p>
        </p:txBody>
      </p:sp>
      <p:sp>
        <p:nvSpPr>
          <p:cNvPr id="4" name="Footer Placeholder 3">
            <a:extLst>
              <a:ext uri="{FF2B5EF4-FFF2-40B4-BE49-F238E27FC236}">
                <a16:creationId xmlns:a16="http://schemas.microsoft.com/office/drawing/2014/main" id="{79761251-DD09-6C4F-AF22-FD5141B69851}"/>
              </a:ext>
            </a:extLst>
          </p:cNvPr>
          <p:cNvSpPr>
            <a:spLocks noGrp="1"/>
          </p:cNvSpPr>
          <p:nvPr>
            <p:ph type="ftr" sz="quarter" idx="11"/>
          </p:nvPr>
        </p:nvSpPr>
        <p:spPr>
          <a:xfrm>
            <a:off x="711199" y="6381750"/>
            <a:ext cx="11219544" cy="365125"/>
          </a:xfrm>
        </p:spPr>
        <p:txBody>
          <a:bodyPr/>
          <a:lstStyle/>
          <a:p>
            <a:r>
              <a:rPr lang="en-US" sz="1200" dirty="0"/>
              <a:t>[3] </a:t>
            </a:r>
            <a:r>
              <a:rPr lang="en-US" sz="1200" dirty="0" err="1"/>
              <a:t>Alkemade</a:t>
            </a:r>
            <a:r>
              <a:rPr lang="en-US" sz="1200" dirty="0"/>
              <a:t>, A. et al. (2020). The Amsterdam Ultra-High Field Adult Lifespan Database (AHEAD): A Freely Available Multimodal 7 Tesla Submillimeter Magnetic Resonance Imaging Database. </a:t>
            </a:r>
          </a:p>
          <a:p>
            <a:r>
              <a:rPr lang="en-US" sz="1200" dirty="0"/>
              <a:t>[4] </a:t>
            </a:r>
            <a:r>
              <a:rPr lang="en-US" sz="1200" dirty="0" err="1"/>
              <a:t>Caan</a:t>
            </a:r>
            <a:r>
              <a:rPr lang="en-US" sz="1200" dirty="0"/>
              <a:t>, M.W. et al. (2019). MP2RAGEME: T1, t2*, and QSM mapping in one sequence at 7 Tesla. </a:t>
            </a:r>
          </a:p>
        </p:txBody>
      </p:sp>
    </p:spTree>
    <p:extLst>
      <p:ext uri="{BB962C8B-B14F-4D97-AF65-F5344CB8AC3E}">
        <p14:creationId xmlns:p14="http://schemas.microsoft.com/office/powerpoint/2010/main" val="60000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5B01-4CA2-FC44-9BC1-D4476079AB12}"/>
              </a:ext>
            </a:extLst>
          </p:cNvPr>
          <p:cNvSpPr>
            <a:spLocks noGrp="1"/>
          </p:cNvSpPr>
          <p:nvPr>
            <p:ph type="title"/>
          </p:nvPr>
        </p:nvSpPr>
        <p:spPr/>
        <p:txBody>
          <a:bodyPr/>
          <a:lstStyle/>
          <a:p>
            <a:r>
              <a:rPr lang="en-US" dirty="0"/>
              <a:t>Defacing</a:t>
            </a:r>
          </a:p>
        </p:txBody>
      </p:sp>
      <p:sp>
        <p:nvSpPr>
          <p:cNvPr id="3" name="Content Placeholder 2">
            <a:extLst>
              <a:ext uri="{FF2B5EF4-FFF2-40B4-BE49-F238E27FC236}">
                <a16:creationId xmlns:a16="http://schemas.microsoft.com/office/drawing/2014/main" id="{8058ED81-02BB-FB44-B759-F5A7D7A9776A}"/>
              </a:ext>
            </a:extLst>
          </p:cNvPr>
          <p:cNvSpPr>
            <a:spLocks noGrp="1"/>
          </p:cNvSpPr>
          <p:nvPr>
            <p:ph sz="half" idx="2"/>
          </p:nvPr>
        </p:nvSpPr>
        <p:spPr/>
        <p:txBody>
          <a:bodyPr/>
          <a:lstStyle/>
          <a:p>
            <a:r>
              <a:rPr lang="en-US" dirty="0"/>
              <a:t>Removal of all facial features, leaving the brain and skull intact</a:t>
            </a:r>
          </a:p>
          <a:p>
            <a:r>
              <a:rPr lang="en-US" dirty="0"/>
              <a:t>Two methods</a:t>
            </a:r>
          </a:p>
          <a:p>
            <a:pPr lvl="1"/>
            <a:r>
              <a:rPr lang="en-US" dirty="0" err="1"/>
              <a:t>Freesurfer</a:t>
            </a:r>
            <a:r>
              <a:rPr lang="en-US" dirty="0"/>
              <a:t>: ready-to-use defacing tool, trained on T1 volumes [5]</a:t>
            </a:r>
          </a:p>
          <a:p>
            <a:pPr lvl="2"/>
            <a:r>
              <a:rPr lang="en-US" dirty="0"/>
              <a:t>Calculate face and brain probability</a:t>
            </a:r>
          </a:p>
          <a:p>
            <a:pPr lvl="2"/>
            <a:r>
              <a:rPr lang="en-US" dirty="0"/>
              <a:t>Remove face, leave in brain</a:t>
            </a:r>
          </a:p>
          <a:p>
            <a:pPr lvl="1"/>
            <a:r>
              <a:rPr lang="en-US" dirty="0"/>
              <a:t>Dilating of brain mask</a:t>
            </a:r>
          </a:p>
          <a:p>
            <a:pPr lvl="2"/>
            <a:r>
              <a:rPr lang="en-US" dirty="0"/>
              <a:t>Expand brain mask</a:t>
            </a:r>
          </a:p>
          <a:p>
            <a:pPr lvl="2"/>
            <a:r>
              <a:rPr lang="en-US" dirty="0"/>
              <a:t>Kernel size: 5x5x5, 10 iterations</a:t>
            </a:r>
          </a:p>
          <a:p>
            <a:r>
              <a:rPr lang="en-US" dirty="0"/>
              <a:t>Gaussian smoothing to facilitate alpha blend</a:t>
            </a:r>
          </a:p>
          <a:p>
            <a:pPr lvl="1"/>
            <a:endParaRPr lang="en-US" dirty="0"/>
          </a:p>
          <a:p>
            <a:endParaRPr lang="en-US" dirty="0"/>
          </a:p>
        </p:txBody>
      </p:sp>
      <p:sp>
        <p:nvSpPr>
          <p:cNvPr id="4" name="Footer Placeholder 3">
            <a:extLst>
              <a:ext uri="{FF2B5EF4-FFF2-40B4-BE49-F238E27FC236}">
                <a16:creationId xmlns:a16="http://schemas.microsoft.com/office/drawing/2014/main" id="{BF7D5DA7-A22F-FE4A-B1C9-3D7A99407EB3}"/>
              </a:ext>
            </a:extLst>
          </p:cNvPr>
          <p:cNvSpPr>
            <a:spLocks noGrp="1"/>
          </p:cNvSpPr>
          <p:nvPr>
            <p:ph type="ftr" sz="quarter" idx="11"/>
          </p:nvPr>
        </p:nvSpPr>
        <p:spPr>
          <a:xfrm>
            <a:off x="711199" y="6381750"/>
            <a:ext cx="11321143" cy="365125"/>
          </a:xfrm>
        </p:spPr>
        <p:txBody>
          <a:bodyPr/>
          <a:lstStyle/>
          <a:p>
            <a:r>
              <a:rPr lang="en-US" sz="1200" dirty="0"/>
              <a:t>[5] Bischoff-</a:t>
            </a:r>
            <a:r>
              <a:rPr lang="en-US" sz="1200" dirty="0" err="1"/>
              <a:t>Grethe</a:t>
            </a:r>
            <a:r>
              <a:rPr lang="en-US" sz="1200" dirty="0"/>
              <a:t>, A. et al. (2007). A Technique for the Deidentification of Structural Brain MR Images. </a:t>
            </a:r>
            <a:r>
              <a:rPr lang="en-US" sz="1200" i="1" dirty="0"/>
              <a:t>Human Brain Mapping</a:t>
            </a:r>
            <a:r>
              <a:rPr lang="en-US" sz="1200" dirty="0"/>
              <a:t>, 28(9):892–903. </a:t>
            </a:r>
          </a:p>
        </p:txBody>
      </p:sp>
      <p:pic>
        <p:nvPicPr>
          <p:cNvPr id="9" name="Picture 8">
            <a:extLst>
              <a:ext uri="{FF2B5EF4-FFF2-40B4-BE49-F238E27FC236}">
                <a16:creationId xmlns:a16="http://schemas.microsoft.com/office/drawing/2014/main" id="{FDD09DF8-57FF-1849-A60A-F56DDC5512DA}"/>
              </a:ext>
            </a:extLst>
          </p:cNvPr>
          <p:cNvPicPr>
            <a:picLocks noChangeAspect="1"/>
          </p:cNvPicPr>
          <p:nvPr/>
        </p:nvPicPr>
        <p:blipFill>
          <a:blip r:embed="rId3"/>
          <a:stretch>
            <a:fillRect/>
          </a:stretch>
        </p:blipFill>
        <p:spPr>
          <a:xfrm>
            <a:off x="7765143" y="3862741"/>
            <a:ext cx="4267199" cy="2212622"/>
          </a:xfrm>
          <a:prstGeom prst="rect">
            <a:avLst/>
          </a:prstGeom>
        </p:spPr>
      </p:pic>
    </p:spTree>
    <p:extLst>
      <p:ext uri="{BB962C8B-B14F-4D97-AF65-F5344CB8AC3E}">
        <p14:creationId xmlns:p14="http://schemas.microsoft.com/office/powerpoint/2010/main" val="227718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msterdam UMC">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12307</TotalTime>
  <Words>3043</Words>
  <Application>Microsoft Macintosh PowerPoint</Application>
  <PresentationFormat>Widescreen</PresentationFormat>
  <Paragraphs>231</Paragraphs>
  <Slides>25</Slides>
  <Notes>22</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Museo Sans 300</vt:lpstr>
      <vt:lpstr>Trebuchet MS</vt:lpstr>
      <vt:lpstr>Kantoorthema</vt:lpstr>
      <vt:lpstr>Towards Open-Source MRI Data: Defacing and Sharpness Estimation</vt:lpstr>
      <vt:lpstr>Outline</vt:lpstr>
      <vt:lpstr>Objectives</vt:lpstr>
      <vt:lpstr>Research Questions</vt:lpstr>
      <vt:lpstr>MRI reconstruction </vt:lpstr>
      <vt:lpstr>Forward model</vt:lpstr>
      <vt:lpstr>Recurrent Inference Machine (RIM)</vt:lpstr>
      <vt:lpstr>AHEAD dataset</vt:lpstr>
      <vt:lpstr>Defacing</vt:lpstr>
      <vt:lpstr>Adding Gaussian background noise</vt:lpstr>
      <vt:lpstr>Results: Freesurfer defacing </vt:lpstr>
      <vt:lpstr>Results: Dilation</vt:lpstr>
      <vt:lpstr>Results: Addition of Gaussian noise</vt:lpstr>
      <vt:lpstr>Discussion: Defacing</vt:lpstr>
      <vt:lpstr>Sharpness Estimation</vt:lpstr>
      <vt:lpstr>Sharpness Estimation</vt:lpstr>
      <vt:lpstr>Results: Sharpness Estimation </vt:lpstr>
      <vt:lpstr>Results: Sharpness estimation</vt:lpstr>
      <vt:lpstr>Results: Trend analysis</vt:lpstr>
      <vt:lpstr>Discussion: Sharpness estimation </vt:lpstr>
      <vt:lpstr>Conclusion</vt:lpstr>
      <vt:lpstr>Acknowledgements</vt:lpstr>
      <vt:lpstr>Sources</vt:lpstr>
      <vt:lpstr>Dilation</vt:lpstr>
      <vt:lpstr>Results: Addition of Gaussian noise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Olaf van der Grijspaarde</dc:creator>
  <cp:keywords/>
  <dc:description/>
  <cp:lastModifiedBy>Emma Hokken</cp:lastModifiedBy>
  <cp:revision>564</cp:revision>
  <dcterms:created xsi:type="dcterms:W3CDTF">2018-06-28T15:32:29Z</dcterms:created>
  <dcterms:modified xsi:type="dcterms:W3CDTF">2021-06-30T10:37:22Z</dcterms:modified>
  <cp:category/>
</cp:coreProperties>
</file>